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B63E-1B0E-403C-B3B1-46A017375A2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4292-1C2B-435C-8519-0274420EE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propagation of waves in an inhomogeneous medium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LL8 sec 88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4297" r="45036"/>
          <a:stretch/>
        </p:blipFill>
        <p:spPr bwMode="auto">
          <a:xfrm>
            <a:off x="2057400" y="1981200"/>
            <a:ext cx="4229545" cy="132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529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geometrical optics, the wavelength should not change too fast along the ray of propagation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657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means that the wavelength hardly changes over distances of order itself.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257800"/>
            <a:ext cx="624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(Equality would mean that wavelength changes by its full value over distances equal to itself, </a:t>
            </a:r>
            <a:r>
              <a:rPr lang="en-US" sz="2000" dirty="0" smtClean="0">
                <a:latin typeface="Symbol" pitchFamily="18" charset="2"/>
              </a:rPr>
              <a:t>Dl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when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z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248400" cy="31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019" y="4343400"/>
            <a:ext cx="8987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You cannot see this by simply substituting the solution into the differential equation!</a:t>
            </a:r>
          </a:p>
          <a:p>
            <a:pPr algn="ctr"/>
            <a:r>
              <a:rPr lang="en-US" sz="2000" dirty="0" smtClean="0"/>
              <a:t>The proof is way more difficult!</a:t>
            </a:r>
          </a:p>
          <a:p>
            <a:pPr algn="ctr"/>
            <a:r>
              <a:rPr lang="en-US" sz="2000" dirty="0" smtClean="0"/>
              <a:t>To see it, we go to quantum mechanics, where we have a similar problem!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279" t="57009"/>
          <a:stretch/>
        </p:blipFill>
        <p:spPr bwMode="auto">
          <a:xfrm>
            <a:off x="2209800" y="76200"/>
            <a:ext cx="4390663" cy="1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E-waves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154668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 particles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240268"/>
            <a:ext cx="24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permittivity variation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154668"/>
            <a:ext cx="13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potential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1" y="2244942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the same equation, just with different constants.</a:t>
            </a:r>
          </a:p>
          <a:p>
            <a:r>
              <a:rPr lang="en-US" dirty="0" smtClean="0"/>
              <a:t>The solution of the quantum problem when the de Broglie wavelength is small compared to the characteristic distance for a change in U(z) is known:</a:t>
            </a:r>
          </a:p>
          <a:p>
            <a:endParaRPr lang="en-US" dirty="0"/>
          </a:p>
          <a:p>
            <a:r>
              <a:rPr lang="en-US" dirty="0" smtClean="0"/>
              <a:t>It’s the “Quasi-classical case” or “WKB approximation”.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79" y="4115126"/>
            <a:ext cx="136139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54" y="4771197"/>
            <a:ext cx="847725" cy="24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17" y="4800926"/>
            <a:ext cx="1296968" cy="3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6504972" y="2558005"/>
            <a:ext cx="613458" cy="1412111"/>
          </a:xfrm>
          <a:custGeom>
            <a:avLst/>
            <a:gdLst>
              <a:gd name="connsiteX0" fmla="*/ 0 w 613458"/>
              <a:gd name="connsiteY0" fmla="*/ 1412111 h 1412111"/>
              <a:gd name="connsiteX1" fmla="*/ 81023 w 613458"/>
              <a:gd name="connsiteY1" fmla="*/ 1319514 h 1412111"/>
              <a:gd name="connsiteX2" fmla="*/ 115747 w 613458"/>
              <a:gd name="connsiteY2" fmla="*/ 1296365 h 1412111"/>
              <a:gd name="connsiteX3" fmla="*/ 150471 w 613458"/>
              <a:gd name="connsiteY3" fmla="*/ 1261641 h 1412111"/>
              <a:gd name="connsiteX4" fmla="*/ 219919 w 613458"/>
              <a:gd name="connsiteY4" fmla="*/ 1215342 h 1412111"/>
              <a:gd name="connsiteX5" fmla="*/ 277793 w 613458"/>
              <a:gd name="connsiteY5" fmla="*/ 1157468 h 1412111"/>
              <a:gd name="connsiteX6" fmla="*/ 300942 w 613458"/>
              <a:gd name="connsiteY6" fmla="*/ 1122744 h 1412111"/>
              <a:gd name="connsiteX7" fmla="*/ 347241 w 613458"/>
              <a:gd name="connsiteY7" fmla="*/ 1041722 h 1412111"/>
              <a:gd name="connsiteX8" fmla="*/ 393539 w 613458"/>
              <a:gd name="connsiteY8" fmla="*/ 983848 h 1412111"/>
              <a:gd name="connsiteX9" fmla="*/ 428263 w 613458"/>
              <a:gd name="connsiteY9" fmla="*/ 914400 h 1412111"/>
              <a:gd name="connsiteX10" fmla="*/ 474562 w 613458"/>
              <a:gd name="connsiteY10" fmla="*/ 856527 h 1412111"/>
              <a:gd name="connsiteX11" fmla="*/ 497712 w 613458"/>
              <a:gd name="connsiteY11" fmla="*/ 787079 h 1412111"/>
              <a:gd name="connsiteX12" fmla="*/ 520861 w 613458"/>
              <a:gd name="connsiteY12" fmla="*/ 752354 h 1412111"/>
              <a:gd name="connsiteX13" fmla="*/ 544010 w 613458"/>
              <a:gd name="connsiteY13" fmla="*/ 682906 h 1412111"/>
              <a:gd name="connsiteX14" fmla="*/ 555585 w 613458"/>
              <a:gd name="connsiteY14" fmla="*/ 648182 h 1412111"/>
              <a:gd name="connsiteX15" fmla="*/ 567160 w 613458"/>
              <a:gd name="connsiteY15" fmla="*/ 555585 h 1412111"/>
              <a:gd name="connsiteX16" fmla="*/ 578734 w 613458"/>
              <a:gd name="connsiteY16" fmla="*/ 451413 h 1412111"/>
              <a:gd name="connsiteX17" fmla="*/ 590309 w 613458"/>
              <a:gd name="connsiteY17" fmla="*/ 370390 h 1412111"/>
              <a:gd name="connsiteX18" fmla="*/ 613458 w 613458"/>
              <a:gd name="connsiteY18" fmla="*/ 277792 h 1412111"/>
              <a:gd name="connsiteX19" fmla="*/ 555585 w 613458"/>
              <a:gd name="connsiteY19" fmla="*/ 92598 h 1412111"/>
              <a:gd name="connsiteX20" fmla="*/ 532436 w 613458"/>
              <a:gd name="connsiteY20" fmla="*/ 57873 h 1412111"/>
              <a:gd name="connsiteX21" fmla="*/ 486137 w 613458"/>
              <a:gd name="connsiteY21" fmla="*/ 46299 h 1412111"/>
              <a:gd name="connsiteX22" fmla="*/ 451413 w 613458"/>
              <a:gd name="connsiteY22" fmla="*/ 23149 h 1412111"/>
              <a:gd name="connsiteX23" fmla="*/ 381965 w 613458"/>
              <a:gd name="connsiteY23" fmla="*/ 0 h 1412111"/>
              <a:gd name="connsiteX24" fmla="*/ 243069 w 613458"/>
              <a:gd name="connsiteY24" fmla="*/ 46299 h 1412111"/>
              <a:gd name="connsiteX25" fmla="*/ 243069 w 613458"/>
              <a:gd name="connsiteY25" fmla="*/ 57873 h 14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3458" h="1412111">
                <a:moveTo>
                  <a:pt x="0" y="1412111"/>
                </a:moveTo>
                <a:cubicBezTo>
                  <a:pt x="25015" y="1380843"/>
                  <a:pt x="49708" y="1345609"/>
                  <a:pt x="81023" y="1319514"/>
                </a:cubicBezTo>
                <a:cubicBezTo>
                  <a:pt x="91710" y="1310608"/>
                  <a:pt x="105060" y="1305271"/>
                  <a:pt x="115747" y="1296365"/>
                </a:cubicBezTo>
                <a:cubicBezTo>
                  <a:pt x="128322" y="1285886"/>
                  <a:pt x="137550" y="1271691"/>
                  <a:pt x="150471" y="1261641"/>
                </a:cubicBezTo>
                <a:cubicBezTo>
                  <a:pt x="172432" y="1244560"/>
                  <a:pt x="200246" y="1235015"/>
                  <a:pt x="219919" y="1215342"/>
                </a:cubicBezTo>
                <a:cubicBezTo>
                  <a:pt x="239210" y="1196051"/>
                  <a:pt x="262660" y="1180168"/>
                  <a:pt x="277793" y="1157468"/>
                </a:cubicBezTo>
                <a:cubicBezTo>
                  <a:pt x="285509" y="1145893"/>
                  <a:pt x="294040" y="1134822"/>
                  <a:pt x="300942" y="1122744"/>
                </a:cubicBezTo>
                <a:cubicBezTo>
                  <a:pt x="324708" y="1081152"/>
                  <a:pt x="319038" y="1076976"/>
                  <a:pt x="347241" y="1041722"/>
                </a:cubicBezTo>
                <a:cubicBezTo>
                  <a:pt x="375948" y="1005838"/>
                  <a:pt x="369790" y="1031345"/>
                  <a:pt x="393539" y="983848"/>
                </a:cubicBezTo>
                <a:cubicBezTo>
                  <a:pt x="422062" y="926801"/>
                  <a:pt x="384038" y="969680"/>
                  <a:pt x="428263" y="914400"/>
                </a:cubicBezTo>
                <a:cubicBezTo>
                  <a:pt x="452317" y="884333"/>
                  <a:pt x="456747" y="896611"/>
                  <a:pt x="474562" y="856527"/>
                </a:cubicBezTo>
                <a:cubicBezTo>
                  <a:pt x="484472" y="834229"/>
                  <a:pt x="484177" y="807383"/>
                  <a:pt x="497712" y="787079"/>
                </a:cubicBezTo>
                <a:cubicBezTo>
                  <a:pt x="505428" y="775504"/>
                  <a:pt x="515211" y="765066"/>
                  <a:pt x="520861" y="752354"/>
                </a:cubicBezTo>
                <a:cubicBezTo>
                  <a:pt x="530771" y="730056"/>
                  <a:pt x="536294" y="706055"/>
                  <a:pt x="544010" y="682906"/>
                </a:cubicBezTo>
                <a:lnTo>
                  <a:pt x="555585" y="648182"/>
                </a:lnTo>
                <a:cubicBezTo>
                  <a:pt x="559443" y="617316"/>
                  <a:pt x="563526" y="586478"/>
                  <a:pt x="567160" y="555585"/>
                </a:cubicBezTo>
                <a:cubicBezTo>
                  <a:pt x="571242" y="520887"/>
                  <a:pt x="574401" y="486081"/>
                  <a:pt x="578734" y="451413"/>
                </a:cubicBezTo>
                <a:cubicBezTo>
                  <a:pt x="582118" y="424342"/>
                  <a:pt x="584959" y="397142"/>
                  <a:pt x="590309" y="370390"/>
                </a:cubicBezTo>
                <a:cubicBezTo>
                  <a:pt x="596549" y="339192"/>
                  <a:pt x="613458" y="277792"/>
                  <a:pt x="613458" y="277792"/>
                </a:cubicBezTo>
                <a:cubicBezTo>
                  <a:pt x="599115" y="134359"/>
                  <a:pt x="623392" y="194310"/>
                  <a:pt x="555585" y="92598"/>
                </a:cubicBezTo>
                <a:cubicBezTo>
                  <a:pt x="547868" y="81023"/>
                  <a:pt x="545932" y="61247"/>
                  <a:pt x="532436" y="57873"/>
                </a:cubicBezTo>
                <a:lnTo>
                  <a:pt x="486137" y="46299"/>
                </a:lnTo>
                <a:cubicBezTo>
                  <a:pt x="474562" y="38582"/>
                  <a:pt x="464125" y="28799"/>
                  <a:pt x="451413" y="23149"/>
                </a:cubicBezTo>
                <a:cubicBezTo>
                  <a:pt x="429115" y="13239"/>
                  <a:pt x="381965" y="0"/>
                  <a:pt x="381965" y="0"/>
                </a:cubicBezTo>
                <a:cubicBezTo>
                  <a:pt x="285131" y="9684"/>
                  <a:pt x="275975" y="-19513"/>
                  <a:pt x="243069" y="46299"/>
                </a:cubicBezTo>
                <a:cubicBezTo>
                  <a:pt x="241344" y="49750"/>
                  <a:pt x="243069" y="54015"/>
                  <a:pt x="243069" y="5787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207" y="685801"/>
            <a:ext cx="587510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E-waves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256" r="14681"/>
          <a:stretch/>
        </p:blipFill>
        <p:spPr bwMode="auto">
          <a:xfrm>
            <a:off x="1143000" y="1219200"/>
            <a:ext cx="7213496" cy="39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6671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Solution in the quasi-classical case for quantum particles (HW)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73668"/>
            <a:ext cx="330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Quasi-classical quantum particles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6" y="1219200"/>
            <a:ext cx="157261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35" y="1329038"/>
            <a:ext cx="1468470" cy="72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76200"/>
            <a:ext cx="32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Conditions of validity for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1752" y="762000"/>
            <a:ext cx="9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E-waves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286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satisfied near turning point, where E = U(z)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25373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 satisfied at reflection point, where</a:t>
            </a:r>
            <a:endParaRPr lang="en-US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70" y="2607677"/>
            <a:ext cx="1935662" cy="5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701" y="3440574"/>
            <a:ext cx="6540040" cy="294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862" y="1143000"/>
            <a:ext cx="69089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539" y="304800"/>
            <a:ext cx="6513374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19" y="1066800"/>
            <a:ext cx="851854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94" y="457200"/>
            <a:ext cx="8513377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377" t="56613" r="3141" b="8402"/>
          <a:stretch/>
        </p:blipFill>
        <p:spPr bwMode="auto">
          <a:xfrm>
            <a:off x="3352800" y="5090178"/>
            <a:ext cx="3719332" cy="138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7212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Consider a medium that is electrically inhomogeneous but isotropic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ionosphere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83479"/>
            <a:ext cx="2298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Maxwell’s Equations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81690"/>
            <a:ext cx="70847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Permittivity changes with position, is a function of the coordinates</a:t>
            </a:r>
            <a:endParaRPr lang="en-US" sz="2000" dirty="0"/>
          </a:p>
        </p:txBody>
      </p:sp>
      <p:pic>
        <p:nvPicPr>
          <p:cNvPr id="15362" name="Picture 2" descr="The day-and-night differences in the layers of Earth’s ionosphe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43050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4753081" cy="369394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160475" y="4300396"/>
            <a:ext cx="1348967" cy="172016"/>
          </a:xfrm>
          <a:custGeom>
            <a:avLst/>
            <a:gdLst>
              <a:gd name="connsiteX0" fmla="*/ 1348967 w 1348967"/>
              <a:gd name="connsiteY0" fmla="*/ 126749 h 172016"/>
              <a:gd name="connsiteX1" fmla="*/ 1158844 w 1348967"/>
              <a:gd name="connsiteY1" fmla="*/ 108642 h 172016"/>
              <a:gd name="connsiteX2" fmla="*/ 986828 w 1348967"/>
              <a:gd name="connsiteY2" fmla="*/ 81481 h 172016"/>
              <a:gd name="connsiteX3" fmla="*/ 905347 w 1348967"/>
              <a:gd name="connsiteY3" fmla="*/ 63374 h 172016"/>
              <a:gd name="connsiteX4" fmla="*/ 841973 w 1348967"/>
              <a:gd name="connsiteY4" fmla="*/ 45267 h 172016"/>
              <a:gd name="connsiteX5" fmla="*/ 751438 w 1348967"/>
              <a:gd name="connsiteY5" fmla="*/ 36214 h 172016"/>
              <a:gd name="connsiteX6" fmla="*/ 697117 w 1348967"/>
              <a:gd name="connsiteY6" fmla="*/ 27160 h 172016"/>
              <a:gd name="connsiteX7" fmla="*/ 642796 w 1348967"/>
              <a:gd name="connsiteY7" fmla="*/ 36214 h 172016"/>
              <a:gd name="connsiteX8" fmla="*/ 651850 w 1348967"/>
              <a:gd name="connsiteY8" fmla="*/ 63374 h 172016"/>
              <a:gd name="connsiteX9" fmla="*/ 642796 w 1348967"/>
              <a:gd name="connsiteY9" fmla="*/ 90535 h 172016"/>
              <a:gd name="connsiteX10" fmla="*/ 606582 w 1348967"/>
              <a:gd name="connsiteY10" fmla="*/ 117695 h 172016"/>
              <a:gd name="connsiteX11" fmla="*/ 543208 w 1348967"/>
              <a:gd name="connsiteY11" fmla="*/ 153909 h 172016"/>
              <a:gd name="connsiteX12" fmla="*/ 506994 w 1348967"/>
              <a:gd name="connsiteY12" fmla="*/ 162962 h 172016"/>
              <a:gd name="connsiteX13" fmla="*/ 479834 w 1348967"/>
              <a:gd name="connsiteY13" fmla="*/ 172016 h 172016"/>
              <a:gd name="connsiteX14" fmla="*/ 280658 w 1348967"/>
              <a:gd name="connsiteY14" fmla="*/ 162962 h 172016"/>
              <a:gd name="connsiteX15" fmla="*/ 235390 w 1348967"/>
              <a:gd name="connsiteY15" fmla="*/ 153909 h 172016"/>
              <a:gd name="connsiteX16" fmla="*/ 153909 w 1348967"/>
              <a:gd name="connsiteY16" fmla="*/ 108642 h 172016"/>
              <a:gd name="connsiteX17" fmla="*/ 126749 w 1348967"/>
              <a:gd name="connsiteY17" fmla="*/ 81481 h 172016"/>
              <a:gd name="connsiteX18" fmla="*/ 72428 w 1348967"/>
              <a:gd name="connsiteY18" fmla="*/ 45267 h 172016"/>
              <a:gd name="connsiteX19" fmla="*/ 18107 w 1348967"/>
              <a:gd name="connsiteY19" fmla="*/ 9054 h 172016"/>
              <a:gd name="connsiteX20" fmla="*/ 0 w 1348967"/>
              <a:gd name="connsiteY20" fmla="*/ 0 h 17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48967" h="172016">
                <a:moveTo>
                  <a:pt x="1348967" y="126749"/>
                </a:moveTo>
                <a:cubicBezTo>
                  <a:pt x="1300237" y="123000"/>
                  <a:pt x="1212671" y="118141"/>
                  <a:pt x="1158844" y="108642"/>
                </a:cubicBezTo>
                <a:cubicBezTo>
                  <a:pt x="981281" y="77308"/>
                  <a:pt x="1177511" y="100550"/>
                  <a:pt x="986828" y="81481"/>
                </a:cubicBezTo>
                <a:cubicBezTo>
                  <a:pt x="959668" y="75445"/>
                  <a:pt x="932339" y="70122"/>
                  <a:pt x="905347" y="63374"/>
                </a:cubicBezTo>
                <a:cubicBezTo>
                  <a:pt x="884033" y="58045"/>
                  <a:pt x="863609" y="49085"/>
                  <a:pt x="841973" y="45267"/>
                </a:cubicBezTo>
                <a:cubicBezTo>
                  <a:pt x="812106" y="39996"/>
                  <a:pt x="781533" y="39976"/>
                  <a:pt x="751438" y="36214"/>
                </a:cubicBezTo>
                <a:cubicBezTo>
                  <a:pt x="733223" y="33937"/>
                  <a:pt x="715224" y="30178"/>
                  <a:pt x="697117" y="27160"/>
                </a:cubicBezTo>
                <a:cubicBezTo>
                  <a:pt x="679010" y="30178"/>
                  <a:pt x="657130" y="24747"/>
                  <a:pt x="642796" y="36214"/>
                </a:cubicBezTo>
                <a:cubicBezTo>
                  <a:pt x="635344" y="42176"/>
                  <a:pt x="651850" y="53831"/>
                  <a:pt x="651850" y="63374"/>
                </a:cubicBezTo>
                <a:cubicBezTo>
                  <a:pt x="651850" y="72917"/>
                  <a:pt x="648906" y="83204"/>
                  <a:pt x="642796" y="90535"/>
                </a:cubicBezTo>
                <a:cubicBezTo>
                  <a:pt x="633136" y="102127"/>
                  <a:pt x="618860" y="108925"/>
                  <a:pt x="606582" y="117695"/>
                </a:cubicBezTo>
                <a:cubicBezTo>
                  <a:pt x="587227" y="131520"/>
                  <a:pt x="565545" y="145533"/>
                  <a:pt x="543208" y="153909"/>
                </a:cubicBezTo>
                <a:cubicBezTo>
                  <a:pt x="531557" y="158278"/>
                  <a:pt x="518958" y="159544"/>
                  <a:pt x="506994" y="162962"/>
                </a:cubicBezTo>
                <a:cubicBezTo>
                  <a:pt x="497818" y="165584"/>
                  <a:pt x="488887" y="168998"/>
                  <a:pt x="479834" y="172016"/>
                </a:cubicBezTo>
                <a:cubicBezTo>
                  <a:pt x="413442" y="168998"/>
                  <a:pt x="346937" y="167872"/>
                  <a:pt x="280658" y="162962"/>
                </a:cubicBezTo>
                <a:cubicBezTo>
                  <a:pt x="265312" y="161825"/>
                  <a:pt x="250319" y="157641"/>
                  <a:pt x="235390" y="153909"/>
                </a:cubicBezTo>
                <a:cubicBezTo>
                  <a:pt x="205034" y="146320"/>
                  <a:pt x="176380" y="131114"/>
                  <a:pt x="153909" y="108642"/>
                </a:cubicBezTo>
                <a:cubicBezTo>
                  <a:pt x="144856" y="99588"/>
                  <a:pt x="136855" y="89342"/>
                  <a:pt x="126749" y="81481"/>
                </a:cubicBezTo>
                <a:cubicBezTo>
                  <a:pt x="109571" y="68120"/>
                  <a:pt x="90535" y="57338"/>
                  <a:pt x="72428" y="45267"/>
                </a:cubicBezTo>
                <a:lnTo>
                  <a:pt x="18107" y="9054"/>
                </a:ln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4300396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function of z.</a:t>
            </a:r>
          </a:p>
          <a:p>
            <a:r>
              <a:rPr lang="en-US" dirty="0" smtClean="0"/>
              <a:t>Amplitude decreases as f increases away from reflection point.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500725"/>
            <a:ext cx="4574572" cy="11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5184515" cy="322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733800"/>
            <a:ext cx="3939987" cy="29500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953000" y="38100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50673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0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993"/>
            <a:ext cx="5943599" cy="64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0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4120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62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42988"/>
            <a:ext cx="51054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5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49916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6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1999"/>
            <a:ext cx="5619750" cy="54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354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09713"/>
            <a:ext cx="47625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1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90538"/>
            <a:ext cx="55721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0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291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828800"/>
            <a:ext cx="47339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9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175" b="606"/>
          <a:stretch/>
        </p:blipFill>
        <p:spPr bwMode="auto">
          <a:xfrm>
            <a:off x="1600200" y="152400"/>
            <a:ext cx="6522907" cy="500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562600"/>
            <a:ext cx="3847381" cy="9144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138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Eliminate </a:t>
            </a:r>
            <a:r>
              <a:rPr lang="en-US" sz="2000" b="1" dirty="0" smtClean="0"/>
              <a:t>H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5715000"/>
            <a:ext cx="1518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iff. Eq. for </a:t>
            </a:r>
            <a:r>
              <a:rPr lang="en-US" sz="2000" b="1" dirty="0" smtClean="0"/>
              <a:t>E</a:t>
            </a:r>
            <a:endParaRPr lang="en-US" sz="2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33718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5276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314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1" y="3276600"/>
            <a:ext cx="519914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848225"/>
            <a:ext cx="46767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432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6769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19914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7" y="5257800"/>
            <a:ext cx="3609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70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614488"/>
            <a:ext cx="5534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2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95915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4237"/>
          <a:stretch>
            <a:fillRect/>
          </a:stretch>
        </p:blipFill>
        <p:spPr bwMode="auto">
          <a:xfrm>
            <a:off x="2279336" y="0"/>
            <a:ext cx="4197664" cy="37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819150" cy="69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8833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660" y="3657600"/>
            <a:ext cx="8833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660" y="4581525"/>
            <a:ext cx="8833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13122"/>
          <a:stretch>
            <a:fillRect/>
          </a:stretch>
        </p:blipFill>
        <p:spPr bwMode="auto">
          <a:xfrm>
            <a:off x="1524001" y="6022498"/>
            <a:ext cx="5029199" cy="835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2235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Instead, eliminate </a:t>
            </a:r>
            <a:r>
              <a:rPr lang="en-US" sz="2000" b="1" dirty="0" smtClean="0"/>
              <a:t>E</a:t>
            </a:r>
            <a:endParaRPr lang="en-US" sz="20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501280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008" y="4491038"/>
            <a:ext cx="564900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8304" y="5257800"/>
            <a:ext cx="5067296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5334000"/>
            <a:ext cx="584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0359" y="6130362"/>
            <a:ext cx="1555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 smtClean="0"/>
              <a:t>iff. Eq. for </a:t>
            </a:r>
            <a:r>
              <a:rPr lang="en-US" sz="2000" b="1" dirty="0"/>
              <a:t>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665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case where permittivity changes in only one direction, call it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Image result for ion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" y="838200"/>
            <a:ext cx="866365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50" y="5867400"/>
            <a:ext cx="556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Orient coordinates so that propagation is in the x-z plane.</a:t>
            </a:r>
          </a:p>
          <a:p>
            <a:r>
              <a:rPr lang="en-US" dirty="0" smtClean="0"/>
              <a:t>All quantities are then independent of y.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41971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Translational invariance in x means that the x-dependence of the wave is given by </a:t>
            </a:r>
            <a:r>
              <a:rPr lang="en-US" sz="2000" dirty="0" err="1" smtClean="0"/>
              <a:t>exp</a:t>
            </a:r>
            <a:r>
              <a:rPr lang="en-US" sz="2000" dirty="0" smtClean="0"/>
              <a:t>[</a:t>
            </a:r>
            <a:r>
              <a:rPr lang="en-US" sz="2000" dirty="0" err="1" smtClean="0"/>
              <a:t>i</a:t>
            </a:r>
            <a:r>
              <a:rPr lang="en-US" sz="2000" dirty="0" err="1" smtClean="0">
                <a:latin typeface="Symbol" pitchFamily="18" charset="2"/>
              </a:rPr>
              <a:t>k</a:t>
            </a:r>
            <a:r>
              <a:rPr lang="en-US" sz="2000" dirty="0" err="1" smtClean="0"/>
              <a:t>x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63744" y="914400"/>
            <a:ext cx="108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4495800" y="762000"/>
            <a:ext cx="717798" cy="405113"/>
          </a:xfrm>
          <a:custGeom>
            <a:avLst/>
            <a:gdLst>
              <a:gd name="connsiteX0" fmla="*/ 717798 w 717798"/>
              <a:gd name="connsiteY0" fmla="*/ 405113 h 405113"/>
              <a:gd name="connsiteX1" fmla="*/ 497879 w 717798"/>
              <a:gd name="connsiteY1" fmla="*/ 381964 h 405113"/>
              <a:gd name="connsiteX2" fmla="*/ 463155 w 717798"/>
              <a:gd name="connsiteY2" fmla="*/ 370389 h 405113"/>
              <a:gd name="connsiteX3" fmla="*/ 370557 w 717798"/>
              <a:gd name="connsiteY3" fmla="*/ 347240 h 405113"/>
              <a:gd name="connsiteX4" fmla="*/ 266385 w 717798"/>
              <a:gd name="connsiteY4" fmla="*/ 324091 h 405113"/>
              <a:gd name="connsiteX5" fmla="*/ 231661 w 717798"/>
              <a:gd name="connsiteY5" fmla="*/ 312516 h 405113"/>
              <a:gd name="connsiteX6" fmla="*/ 150638 w 717798"/>
              <a:gd name="connsiteY6" fmla="*/ 243068 h 405113"/>
              <a:gd name="connsiteX7" fmla="*/ 92765 w 717798"/>
              <a:gd name="connsiteY7" fmla="*/ 196769 h 405113"/>
              <a:gd name="connsiteX8" fmla="*/ 69616 w 717798"/>
              <a:gd name="connsiteY8" fmla="*/ 162045 h 405113"/>
              <a:gd name="connsiteX9" fmla="*/ 23317 w 717798"/>
              <a:gd name="connsiteY9" fmla="*/ 104172 h 405113"/>
              <a:gd name="connsiteX10" fmla="*/ 168 w 717798"/>
              <a:gd name="connsiteY10" fmla="*/ 0 h 40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798" h="405113">
                <a:moveTo>
                  <a:pt x="717798" y="405113"/>
                </a:moveTo>
                <a:cubicBezTo>
                  <a:pt x="674982" y="401221"/>
                  <a:pt x="548468" y="391162"/>
                  <a:pt x="497879" y="381964"/>
                </a:cubicBezTo>
                <a:cubicBezTo>
                  <a:pt x="485875" y="379781"/>
                  <a:pt x="474926" y="373599"/>
                  <a:pt x="463155" y="370389"/>
                </a:cubicBezTo>
                <a:cubicBezTo>
                  <a:pt x="432460" y="362018"/>
                  <a:pt x="401755" y="353480"/>
                  <a:pt x="370557" y="347240"/>
                </a:cubicBezTo>
                <a:cubicBezTo>
                  <a:pt x="330792" y="339287"/>
                  <a:pt x="304514" y="334985"/>
                  <a:pt x="266385" y="324091"/>
                </a:cubicBezTo>
                <a:cubicBezTo>
                  <a:pt x="254654" y="320739"/>
                  <a:pt x="242574" y="317972"/>
                  <a:pt x="231661" y="312516"/>
                </a:cubicBezTo>
                <a:cubicBezTo>
                  <a:pt x="160097" y="276734"/>
                  <a:pt x="236082" y="300030"/>
                  <a:pt x="150638" y="243068"/>
                </a:cubicBezTo>
                <a:cubicBezTo>
                  <a:pt x="124852" y="225878"/>
                  <a:pt x="111615" y="220333"/>
                  <a:pt x="92765" y="196769"/>
                </a:cubicBezTo>
                <a:cubicBezTo>
                  <a:pt x="84075" y="185906"/>
                  <a:pt x="78306" y="172908"/>
                  <a:pt x="69616" y="162045"/>
                </a:cubicBezTo>
                <a:cubicBezTo>
                  <a:pt x="45563" y="131979"/>
                  <a:pt x="41131" y="144255"/>
                  <a:pt x="23317" y="104172"/>
                </a:cubicBezTo>
                <a:cubicBezTo>
                  <a:pt x="-3492" y="43850"/>
                  <a:pt x="168" y="49588"/>
                  <a:pt x="16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107" y="2057400"/>
            <a:ext cx="66096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= 0, the field depends only on z.  </a:t>
            </a:r>
          </a:p>
          <a:p>
            <a:r>
              <a:rPr lang="en-US" sz="2000" dirty="0" smtClean="0"/>
              <a:t>The wave passes </a:t>
            </a:r>
            <a:r>
              <a:rPr lang="en-US" sz="2000" i="1" dirty="0" smtClean="0"/>
              <a:t>normally</a:t>
            </a:r>
            <a:r>
              <a:rPr lang="en-US" sz="2000" dirty="0" smtClean="0"/>
              <a:t> through a layer in which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(z).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non-zero, the wave passes </a:t>
            </a:r>
            <a:r>
              <a:rPr lang="en-US" sz="2000" i="1" dirty="0" smtClean="0"/>
              <a:t>obliquely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038" y="266700"/>
            <a:ext cx="633011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177" y="3205163"/>
            <a:ext cx="636302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1733490"/>
            <a:ext cx="1218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First case: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1" y="2667000"/>
            <a:ext cx="228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Ionosphere has equal numbers of ions and electrons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7708739" y="3426106"/>
            <a:ext cx="393539" cy="439838"/>
          </a:xfrm>
          <a:custGeom>
            <a:avLst/>
            <a:gdLst>
              <a:gd name="connsiteX0" fmla="*/ 324091 w 393539"/>
              <a:gd name="connsiteY0" fmla="*/ 0 h 439838"/>
              <a:gd name="connsiteX1" fmla="*/ 381965 w 393539"/>
              <a:gd name="connsiteY1" fmla="*/ 11575 h 439838"/>
              <a:gd name="connsiteX2" fmla="*/ 393539 w 393539"/>
              <a:gd name="connsiteY2" fmla="*/ 46299 h 439838"/>
              <a:gd name="connsiteX3" fmla="*/ 381965 w 393539"/>
              <a:gd name="connsiteY3" fmla="*/ 162046 h 439838"/>
              <a:gd name="connsiteX4" fmla="*/ 300942 w 393539"/>
              <a:gd name="connsiteY4" fmla="*/ 254643 h 439838"/>
              <a:gd name="connsiteX5" fmla="*/ 243069 w 393539"/>
              <a:gd name="connsiteY5" fmla="*/ 289367 h 439838"/>
              <a:gd name="connsiteX6" fmla="*/ 185195 w 393539"/>
              <a:gd name="connsiteY6" fmla="*/ 335666 h 439838"/>
              <a:gd name="connsiteX7" fmla="*/ 162046 w 393539"/>
              <a:gd name="connsiteY7" fmla="*/ 358816 h 439838"/>
              <a:gd name="connsiteX8" fmla="*/ 127322 w 393539"/>
              <a:gd name="connsiteY8" fmla="*/ 370390 h 439838"/>
              <a:gd name="connsiteX9" fmla="*/ 69448 w 393539"/>
              <a:gd name="connsiteY9" fmla="*/ 416689 h 439838"/>
              <a:gd name="connsiteX10" fmla="*/ 0 w 393539"/>
              <a:gd name="connsiteY10" fmla="*/ 439838 h 4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539" h="439838">
                <a:moveTo>
                  <a:pt x="324091" y="0"/>
                </a:moveTo>
                <a:cubicBezTo>
                  <a:pt x="343382" y="3858"/>
                  <a:pt x="365596" y="662"/>
                  <a:pt x="381965" y="11575"/>
                </a:cubicBezTo>
                <a:cubicBezTo>
                  <a:pt x="392117" y="18343"/>
                  <a:pt x="393539" y="34098"/>
                  <a:pt x="393539" y="46299"/>
                </a:cubicBezTo>
                <a:cubicBezTo>
                  <a:pt x="393539" y="85074"/>
                  <a:pt x="393530" y="125036"/>
                  <a:pt x="381965" y="162046"/>
                </a:cubicBezTo>
                <a:cubicBezTo>
                  <a:pt x="359780" y="233039"/>
                  <a:pt x="342901" y="221076"/>
                  <a:pt x="300942" y="254643"/>
                </a:cubicBezTo>
                <a:cubicBezTo>
                  <a:pt x="255546" y="290960"/>
                  <a:pt x="303373" y="269267"/>
                  <a:pt x="243069" y="289367"/>
                </a:cubicBezTo>
                <a:cubicBezTo>
                  <a:pt x="187169" y="345267"/>
                  <a:pt x="258208" y="277255"/>
                  <a:pt x="185195" y="335666"/>
                </a:cubicBezTo>
                <a:cubicBezTo>
                  <a:pt x="176674" y="342483"/>
                  <a:pt x="171404" y="353201"/>
                  <a:pt x="162046" y="358816"/>
                </a:cubicBezTo>
                <a:cubicBezTo>
                  <a:pt x="151584" y="365093"/>
                  <a:pt x="138897" y="366532"/>
                  <a:pt x="127322" y="370390"/>
                </a:cubicBezTo>
                <a:cubicBezTo>
                  <a:pt x="108081" y="389631"/>
                  <a:pt x="95731" y="405008"/>
                  <a:pt x="69448" y="416689"/>
                </a:cubicBezTo>
                <a:cubicBezTo>
                  <a:pt x="47150" y="426599"/>
                  <a:pt x="0" y="439838"/>
                  <a:pt x="0" y="43983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87152" y="173349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“E-waves”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887" y="0"/>
            <a:ext cx="519611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26219"/>
          <a:stretch/>
        </p:blipFill>
        <p:spPr bwMode="auto">
          <a:xfrm>
            <a:off x="1662404" y="4344606"/>
            <a:ext cx="4814596" cy="18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Second case: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486400"/>
            <a:ext cx="261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Equation for “H-waves”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707886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“H-waves”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387"/>
          <a:stretch/>
        </p:blipFill>
        <p:spPr bwMode="auto">
          <a:xfrm>
            <a:off x="806167" y="1319514"/>
            <a:ext cx="7271033" cy="47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1919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E-wave equation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368</Words>
  <Application>Microsoft Office PowerPoint</Application>
  <PresentationFormat>On-screen Show (4:3)</PresentationFormat>
  <Paragraphs>51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propagation of waves in an inhomogeneous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propagation of waves in an inhomogeneous medium</dc:title>
  <dc:creator>Your User Name</dc:creator>
  <cp:lastModifiedBy>Robert</cp:lastModifiedBy>
  <cp:revision>15</cp:revision>
  <dcterms:created xsi:type="dcterms:W3CDTF">2015-11-24T00:21:39Z</dcterms:created>
  <dcterms:modified xsi:type="dcterms:W3CDTF">2016-10-25T02:08:56Z</dcterms:modified>
</cp:coreProperties>
</file>