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8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1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6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6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4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0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8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D25CB-8F5B-4A6A-835D-B4DBA2B0CBD9}" type="datetimeFigureOut">
              <a:rPr lang="en-US" smtClean="0"/>
              <a:pPr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Dielectric Ellipsoid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57200"/>
            <a:ext cx="6682415" cy="6025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85800"/>
            <a:ext cx="6872667" cy="517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71" y="289285"/>
            <a:ext cx="8640858" cy="627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68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6857"/>
          <a:stretch/>
        </p:blipFill>
        <p:spPr>
          <a:xfrm>
            <a:off x="609600" y="2438400"/>
            <a:ext cx="7902043" cy="26979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228600"/>
            <a:ext cx="53301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did the dielectric sphere in an external field, and the dielectric cylinder in a transverse field.  Now let’s look at some other limiting ellipsoids.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981200"/>
            <a:ext cx="4491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dielectric cylinder in a </a:t>
            </a:r>
            <a:r>
              <a:rPr lang="en-US" sz="2000" i="1" dirty="0" smtClean="0"/>
              <a:t>longitudinal</a:t>
            </a:r>
            <a:r>
              <a:rPr lang="en-US" sz="2000" dirty="0" smtClean="0"/>
              <a:t> field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125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376" t="29097"/>
          <a:stretch/>
        </p:blipFill>
        <p:spPr>
          <a:xfrm>
            <a:off x="1219200" y="2362200"/>
            <a:ext cx="7013100" cy="16710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990600"/>
            <a:ext cx="4844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Flat dielectric plate in a normal external field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8913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7086854" cy="45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3810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Theorem</a:t>
            </a:r>
          </a:p>
          <a:p>
            <a:r>
              <a:rPr lang="en-US" sz="2000" dirty="0" smtClean="0"/>
              <a:t>Whatever the ratio of the </a:t>
            </a:r>
            <a:r>
              <a:rPr lang="en-US" sz="2000" dirty="0" err="1" smtClean="0"/>
              <a:t>semiaxes</a:t>
            </a:r>
            <a:r>
              <a:rPr lang="en-US" sz="2000" dirty="0" smtClean="0"/>
              <a:t> </a:t>
            </a:r>
            <a:r>
              <a:rPr lang="en-US" sz="2000" dirty="0" err="1" smtClean="0"/>
              <a:t>a,b,c</a:t>
            </a:r>
            <a:r>
              <a:rPr lang="en-US" sz="2000" dirty="0" smtClean="0"/>
              <a:t>, the internal field of a dielectric ellipsoid placed in a uniform external field is uniform.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82897" y="4572000"/>
            <a:ext cx="2261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 already found for the external field of the conducting ellipsoid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9200"/>
            <a:ext cx="7215986" cy="52842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152400"/>
            <a:ext cx="7615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Now consider the field </a:t>
            </a:r>
            <a:r>
              <a:rPr lang="en-US" sz="2000" i="1" dirty="0" smtClean="0"/>
              <a:t>inside</a:t>
            </a:r>
            <a:r>
              <a:rPr lang="en-US" sz="2000" dirty="0" smtClean="0"/>
              <a:t> the dielectric ellipsoid in an external field.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819090"/>
            <a:ext cx="3431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elliptic integral solution for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5950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762000"/>
            <a:ext cx="6882494" cy="48418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058" y="3048000"/>
            <a:ext cx="2057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solution we discarded for the </a:t>
            </a:r>
            <a:r>
              <a:rPr lang="en-US" i="1" dirty="0" smtClean="0"/>
              <a:t>external</a:t>
            </a:r>
            <a:r>
              <a:rPr lang="en-US" dirty="0" smtClean="0"/>
              <a:t> field of the conducting ellipsoid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218099" y="3567065"/>
            <a:ext cx="1421394" cy="362139"/>
          </a:xfrm>
          <a:custGeom>
            <a:avLst/>
            <a:gdLst>
              <a:gd name="connsiteX0" fmla="*/ 0 w 1421394"/>
              <a:gd name="connsiteY0" fmla="*/ 334979 h 362139"/>
              <a:gd name="connsiteX1" fmla="*/ 262551 w 1421394"/>
              <a:gd name="connsiteY1" fmla="*/ 316872 h 362139"/>
              <a:gd name="connsiteX2" fmla="*/ 298764 w 1421394"/>
              <a:gd name="connsiteY2" fmla="*/ 298765 h 362139"/>
              <a:gd name="connsiteX3" fmla="*/ 398352 w 1421394"/>
              <a:gd name="connsiteY3" fmla="*/ 289711 h 362139"/>
              <a:gd name="connsiteX4" fmla="*/ 479834 w 1421394"/>
              <a:gd name="connsiteY4" fmla="*/ 271604 h 362139"/>
              <a:gd name="connsiteX5" fmla="*/ 624689 w 1421394"/>
              <a:gd name="connsiteY5" fmla="*/ 280658 h 362139"/>
              <a:gd name="connsiteX6" fmla="*/ 660903 w 1421394"/>
              <a:gd name="connsiteY6" fmla="*/ 307818 h 362139"/>
              <a:gd name="connsiteX7" fmla="*/ 697117 w 1421394"/>
              <a:gd name="connsiteY7" fmla="*/ 362139 h 362139"/>
              <a:gd name="connsiteX8" fmla="*/ 860079 w 1421394"/>
              <a:gd name="connsiteY8" fmla="*/ 344032 h 362139"/>
              <a:gd name="connsiteX9" fmla="*/ 959667 w 1421394"/>
              <a:gd name="connsiteY9" fmla="*/ 325925 h 362139"/>
              <a:gd name="connsiteX10" fmla="*/ 1013988 w 1421394"/>
              <a:gd name="connsiteY10" fmla="*/ 298765 h 362139"/>
              <a:gd name="connsiteX11" fmla="*/ 1041149 w 1421394"/>
              <a:gd name="connsiteY11" fmla="*/ 280658 h 362139"/>
              <a:gd name="connsiteX12" fmla="*/ 1104523 w 1421394"/>
              <a:gd name="connsiteY12" fmla="*/ 235390 h 362139"/>
              <a:gd name="connsiteX13" fmla="*/ 1131683 w 1421394"/>
              <a:gd name="connsiteY13" fmla="*/ 226337 h 362139"/>
              <a:gd name="connsiteX14" fmla="*/ 1186004 w 1421394"/>
              <a:gd name="connsiteY14" fmla="*/ 181070 h 362139"/>
              <a:gd name="connsiteX15" fmla="*/ 1213164 w 1421394"/>
              <a:gd name="connsiteY15" fmla="*/ 172016 h 362139"/>
              <a:gd name="connsiteX16" fmla="*/ 1231271 w 1421394"/>
              <a:gd name="connsiteY16" fmla="*/ 144856 h 362139"/>
              <a:gd name="connsiteX17" fmla="*/ 1258432 w 1421394"/>
              <a:gd name="connsiteY17" fmla="*/ 135802 h 362139"/>
              <a:gd name="connsiteX18" fmla="*/ 1312752 w 1421394"/>
              <a:gd name="connsiteY18" fmla="*/ 99588 h 362139"/>
              <a:gd name="connsiteX19" fmla="*/ 1339913 w 1421394"/>
              <a:gd name="connsiteY19" fmla="*/ 72428 h 362139"/>
              <a:gd name="connsiteX20" fmla="*/ 1394234 w 1421394"/>
              <a:gd name="connsiteY20" fmla="*/ 36214 h 362139"/>
              <a:gd name="connsiteX21" fmla="*/ 1421394 w 1421394"/>
              <a:gd name="connsiteY21" fmla="*/ 0 h 36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21394" h="362139">
                <a:moveTo>
                  <a:pt x="0" y="334979"/>
                </a:moveTo>
                <a:lnTo>
                  <a:pt x="262551" y="316872"/>
                </a:lnTo>
                <a:cubicBezTo>
                  <a:pt x="275842" y="314527"/>
                  <a:pt x="285530" y="301412"/>
                  <a:pt x="298764" y="298765"/>
                </a:cubicBezTo>
                <a:cubicBezTo>
                  <a:pt x="331450" y="292228"/>
                  <a:pt x="365156" y="292729"/>
                  <a:pt x="398352" y="289711"/>
                </a:cubicBezTo>
                <a:cubicBezTo>
                  <a:pt x="412316" y="286220"/>
                  <a:pt x="468345" y="271604"/>
                  <a:pt x="479834" y="271604"/>
                </a:cubicBezTo>
                <a:cubicBezTo>
                  <a:pt x="528213" y="271604"/>
                  <a:pt x="576404" y="277640"/>
                  <a:pt x="624689" y="280658"/>
                </a:cubicBezTo>
                <a:cubicBezTo>
                  <a:pt x="636760" y="289711"/>
                  <a:pt x="652133" y="295540"/>
                  <a:pt x="660903" y="307818"/>
                </a:cubicBezTo>
                <a:cubicBezTo>
                  <a:pt x="714051" y="382225"/>
                  <a:pt x="623350" y="312962"/>
                  <a:pt x="697117" y="362139"/>
                </a:cubicBezTo>
                <a:cubicBezTo>
                  <a:pt x="751438" y="356103"/>
                  <a:pt x="806485" y="354750"/>
                  <a:pt x="860079" y="344032"/>
                </a:cubicBezTo>
                <a:cubicBezTo>
                  <a:pt x="923347" y="331379"/>
                  <a:pt x="890168" y="337509"/>
                  <a:pt x="959667" y="325925"/>
                </a:cubicBezTo>
                <a:cubicBezTo>
                  <a:pt x="1037508" y="274032"/>
                  <a:pt x="939021" y="336248"/>
                  <a:pt x="1013988" y="298765"/>
                </a:cubicBezTo>
                <a:cubicBezTo>
                  <a:pt x="1023720" y="293899"/>
                  <a:pt x="1032295" y="286983"/>
                  <a:pt x="1041149" y="280658"/>
                </a:cubicBezTo>
                <a:cubicBezTo>
                  <a:pt x="1050726" y="273817"/>
                  <a:pt x="1090292" y="242505"/>
                  <a:pt x="1104523" y="235390"/>
                </a:cubicBezTo>
                <a:cubicBezTo>
                  <a:pt x="1113059" y="231122"/>
                  <a:pt x="1122630" y="229355"/>
                  <a:pt x="1131683" y="226337"/>
                </a:cubicBezTo>
                <a:cubicBezTo>
                  <a:pt x="1151705" y="206316"/>
                  <a:pt x="1160796" y="193674"/>
                  <a:pt x="1186004" y="181070"/>
                </a:cubicBezTo>
                <a:cubicBezTo>
                  <a:pt x="1194540" y="176802"/>
                  <a:pt x="1204111" y="175034"/>
                  <a:pt x="1213164" y="172016"/>
                </a:cubicBezTo>
                <a:cubicBezTo>
                  <a:pt x="1219200" y="162963"/>
                  <a:pt x="1222774" y="151653"/>
                  <a:pt x="1231271" y="144856"/>
                </a:cubicBezTo>
                <a:cubicBezTo>
                  <a:pt x="1238723" y="138894"/>
                  <a:pt x="1250090" y="140437"/>
                  <a:pt x="1258432" y="135802"/>
                </a:cubicBezTo>
                <a:cubicBezTo>
                  <a:pt x="1277455" y="125233"/>
                  <a:pt x="1297364" y="114976"/>
                  <a:pt x="1312752" y="99588"/>
                </a:cubicBezTo>
                <a:cubicBezTo>
                  <a:pt x="1321806" y="90535"/>
                  <a:pt x="1329806" y="80289"/>
                  <a:pt x="1339913" y="72428"/>
                </a:cubicBezTo>
                <a:cubicBezTo>
                  <a:pt x="1357091" y="59068"/>
                  <a:pt x="1394234" y="36214"/>
                  <a:pt x="1394234" y="36214"/>
                </a:cubicBezTo>
                <a:cubicBezTo>
                  <a:pt x="1405421" y="2652"/>
                  <a:pt x="1394752" y="13322"/>
                  <a:pt x="142139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62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600"/>
            <a:ext cx="7139872" cy="6478911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7620000" y="32766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239000" y="44958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424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891" y="381000"/>
            <a:ext cx="5363830" cy="13386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891" y="3581400"/>
            <a:ext cx="6631972" cy="286900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934200" y="42672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53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31" t="15321" r="17241" b="2303"/>
          <a:stretch>
            <a:fillRect/>
          </a:stretch>
        </p:blipFill>
        <p:spPr bwMode="auto">
          <a:xfrm rot="16200000">
            <a:off x="3810001" y="-762000"/>
            <a:ext cx="1981199" cy="746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0" y="1066800"/>
            <a:ext cx="503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Dielectric sphere in a uniform external  electric field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62153" y="5334000"/>
            <a:ext cx="408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Put the origin at the center of the sphere.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1" y="3657600"/>
            <a:ext cx="21336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Field that would exist without the 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81000"/>
            <a:ext cx="7162800" cy="608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02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143000"/>
            <a:ext cx="7063672" cy="373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526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066800"/>
            <a:ext cx="6047486" cy="366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014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38200"/>
            <a:ext cx="7193487" cy="40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366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62000"/>
            <a:ext cx="6911443" cy="294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6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0" b="35618"/>
          <a:stretch>
            <a:fillRect/>
          </a:stretch>
        </p:blipFill>
        <p:spPr bwMode="auto">
          <a:xfrm rot="16200000">
            <a:off x="3357022" y="-232821"/>
            <a:ext cx="1981198" cy="5647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629400" y="9144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2672" y="95071"/>
            <a:ext cx="1687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in  potential caused by sphere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1" y="2286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of uniform external field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44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Potential outside the sphere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6271" y="4743450"/>
            <a:ext cx="2609407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reeform 10"/>
          <p:cNvSpPr/>
          <p:nvPr/>
        </p:nvSpPr>
        <p:spPr>
          <a:xfrm>
            <a:off x="756745" y="1198179"/>
            <a:ext cx="1024758" cy="409904"/>
          </a:xfrm>
          <a:custGeom>
            <a:avLst/>
            <a:gdLst>
              <a:gd name="connsiteX0" fmla="*/ 0 w 1024758"/>
              <a:gd name="connsiteY0" fmla="*/ 0 h 409904"/>
              <a:gd name="connsiteX1" fmla="*/ 157655 w 1024758"/>
              <a:gd name="connsiteY1" fmla="*/ 47297 h 409904"/>
              <a:gd name="connsiteX2" fmla="*/ 204952 w 1024758"/>
              <a:gd name="connsiteY2" fmla="*/ 110359 h 409904"/>
              <a:gd name="connsiteX3" fmla="*/ 283779 w 1024758"/>
              <a:gd name="connsiteY3" fmla="*/ 189187 h 409904"/>
              <a:gd name="connsiteX4" fmla="*/ 346841 w 1024758"/>
              <a:gd name="connsiteY4" fmla="*/ 283780 h 409904"/>
              <a:gd name="connsiteX5" fmla="*/ 520262 w 1024758"/>
              <a:gd name="connsiteY5" fmla="*/ 331076 h 409904"/>
              <a:gd name="connsiteX6" fmla="*/ 551793 w 1024758"/>
              <a:gd name="connsiteY6" fmla="*/ 268014 h 409904"/>
              <a:gd name="connsiteX7" fmla="*/ 662152 w 1024758"/>
              <a:gd name="connsiteY7" fmla="*/ 126124 h 409904"/>
              <a:gd name="connsiteX8" fmla="*/ 693683 w 1024758"/>
              <a:gd name="connsiteY8" fmla="*/ 47297 h 409904"/>
              <a:gd name="connsiteX9" fmla="*/ 756745 w 1024758"/>
              <a:gd name="connsiteY9" fmla="*/ 94593 h 409904"/>
              <a:gd name="connsiteX10" fmla="*/ 851338 w 1024758"/>
              <a:gd name="connsiteY10" fmla="*/ 189187 h 409904"/>
              <a:gd name="connsiteX11" fmla="*/ 945931 w 1024758"/>
              <a:gd name="connsiteY11" fmla="*/ 283780 h 409904"/>
              <a:gd name="connsiteX12" fmla="*/ 1024758 w 1024758"/>
              <a:gd name="connsiteY12" fmla="*/ 409904 h 40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4758" h="409904">
                <a:moveTo>
                  <a:pt x="0" y="0"/>
                </a:moveTo>
                <a:cubicBezTo>
                  <a:pt x="35251" y="8813"/>
                  <a:pt x="134627" y="31945"/>
                  <a:pt x="157655" y="47297"/>
                </a:cubicBezTo>
                <a:cubicBezTo>
                  <a:pt x="179518" y="61872"/>
                  <a:pt x="187495" y="90720"/>
                  <a:pt x="204952" y="110359"/>
                </a:cubicBezTo>
                <a:cubicBezTo>
                  <a:pt x="229639" y="138133"/>
                  <a:pt x="260248" y="160427"/>
                  <a:pt x="283779" y="189187"/>
                </a:cubicBezTo>
                <a:cubicBezTo>
                  <a:pt x="307776" y="218517"/>
                  <a:pt x="318517" y="258604"/>
                  <a:pt x="346841" y="283780"/>
                </a:cubicBezTo>
                <a:cubicBezTo>
                  <a:pt x="381898" y="314941"/>
                  <a:pt x="480719" y="324486"/>
                  <a:pt x="520262" y="331076"/>
                </a:cubicBezTo>
                <a:cubicBezTo>
                  <a:pt x="530772" y="310055"/>
                  <a:pt x="538416" y="287337"/>
                  <a:pt x="551793" y="268014"/>
                </a:cubicBezTo>
                <a:cubicBezTo>
                  <a:pt x="585899" y="218750"/>
                  <a:pt x="662152" y="126124"/>
                  <a:pt x="662152" y="126124"/>
                </a:cubicBezTo>
                <a:cubicBezTo>
                  <a:pt x="672662" y="99848"/>
                  <a:pt x="666835" y="56246"/>
                  <a:pt x="693683" y="47297"/>
                </a:cubicBezTo>
                <a:cubicBezTo>
                  <a:pt x="718610" y="38988"/>
                  <a:pt x="737214" y="77015"/>
                  <a:pt x="756745" y="94593"/>
                </a:cubicBezTo>
                <a:cubicBezTo>
                  <a:pt x="789890" y="124423"/>
                  <a:pt x="819807" y="157656"/>
                  <a:pt x="851338" y="189187"/>
                </a:cubicBezTo>
                <a:lnTo>
                  <a:pt x="945931" y="283780"/>
                </a:lnTo>
                <a:cubicBezTo>
                  <a:pt x="1015511" y="388150"/>
                  <a:pt x="992046" y="344478"/>
                  <a:pt x="1024758" y="409904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31931" y="1198179"/>
            <a:ext cx="220717" cy="567559"/>
          </a:xfrm>
          <a:custGeom>
            <a:avLst/>
            <a:gdLst>
              <a:gd name="connsiteX0" fmla="*/ 173421 w 220717"/>
              <a:gd name="connsiteY0" fmla="*/ 0 h 567559"/>
              <a:gd name="connsiteX1" fmla="*/ 78828 w 220717"/>
              <a:gd name="connsiteY1" fmla="*/ 173421 h 567559"/>
              <a:gd name="connsiteX2" fmla="*/ 0 w 220717"/>
              <a:gd name="connsiteY2" fmla="*/ 268014 h 567559"/>
              <a:gd name="connsiteX3" fmla="*/ 63062 w 220717"/>
              <a:gd name="connsiteY3" fmla="*/ 299545 h 567559"/>
              <a:gd name="connsiteX4" fmla="*/ 220717 w 220717"/>
              <a:gd name="connsiteY4" fmla="*/ 268014 h 567559"/>
              <a:gd name="connsiteX5" fmla="*/ 189186 w 220717"/>
              <a:gd name="connsiteY5" fmla="*/ 362607 h 567559"/>
              <a:gd name="connsiteX6" fmla="*/ 78828 w 220717"/>
              <a:gd name="connsiteY6" fmla="*/ 488731 h 567559"/>
              <a:gd name="connsiteX7" fmla="*/ 47297 w 220717"/>
              <a:gd name="connsiteY7" fmla="*/ 536028 h 567559"/>
              <a:gd name="connsiteX8" fmla="*/ 0 w 220717"/>
              <a:gd name="connsiteY8" fmla="*/ 567559 h 56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717" h="567559">
                <a:moveTo>
                  <a:pt x="173421" y="0"/>
                </a:moveTo>
                <a:cubicBezTo>
                  <a:pt x="147554" y="51734"/>
                  <a:pt x="113722" y="125442"/>
                  <a:pt x="78828" y="173421"/>
                </a:cubicBezTo>
                <a:cubicBezTo>
                  <a:pt x="54687" y="206615"/>
                  <a:pt x="26276" y="236483"/>
                  <a:pt x="0" y="268014"/>
                </a:cubicBezTo>
                <a:cubicBezTo>
                  <a:pt x="21021" y="278524"/>
                  <a:pt x="39560" y="299545"/>
                  <a:pt x="63062" y="299545"/>
                </a:cubicBezTo>
                <a:cubicBezTo>
                  <a:pt x="116654" y="299545"/>
                  <a:pt x="220717" y="268014"/>
                  <a:pt x="220717" y="268014"/>
                </a:cubicBezTo>
                <a:cubicBezTo>
                  <a:pt x="210207" y="299545"/>
                  <a:pt x="204050" y="332879"/>
                  <a:pt x="189186" y="362607"/>
                </a:cubicBezTo>
                <a:cubicBezTo>
                  <a:pt x="161726" y="417527"/>
                  <a:pt x="117848" y="443208"/>
                  <a:pt x="78828" y="488731"/>
                </a:cubicBezTo>
                <a:cubicBezTo>
                  <a:pt x="66497" y="503117"/>
                  <a:pt x="60695" y="522630"/>
                  <a:pt x="47297" y="536028"/>
                </a:cubicBezTo>
                <a:cubicBezTo>
                  <a:pt x="33899" y="549426"/>
                  <a:pt x="0" y="567559"/>
                  <a:pt x="0" y="567559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45421" y="1119352"/>
            <a:ext cx="488731" cy="791992"/>
          </a:xfrm>
          <a:custGeom>
            <a:avLst/>
            <a:gdLst>
              <a:gd name="connsiteX0" fmla="*/ 488731 w 488731"/>
              <a:gd name="connsiteY0" fmla="*/ 0 h 791992"/>
              <a:gd name="connsiteX1" fmla="*/ 394138 w 488731"/>
              <a:gd name="connsiteY1" fmla="*/ 78827 h 791992"/>
              <a:gd name="connsiteX2" fmla="*/ 283779 w 488731"/>
              <a:gd name="connsiteY2" fmla="*/ 204951 h 791992"/>
              <a:gd name="connsiteX3" fmla="*/ 236482 w 488731"/>
              <a:gd name="connsiteY3" fmla="*/ 315310 h 791992"/>
              <a:gd name="connsiteX4" fmla="*/ 204951 w 488731"/>
              <a:gd name="connsiteY4" fmla="*/ 378372 h 791992"/>
              <a:gd name="connsiteX5" fmla="*/ 394138 w 488731"/>
              <a:gd name="connsiteY5" fmla="*/ 362607 h 791992"/>
              <a:gd name="connsiteX6" fmla="*/ 346841 w 488731"/>
              <a:gd name="connsiteY6" fmla="*/ 504496 h 791992"/>
              <a:gd name="connsiteX7" fmla="*/ 331076 w 488731"/>
              <a:gd name="connsiteY7" fmla="*/ 551793 h 791992"/>
              <a:gd name="connsiteX8" fmla="*/ 157655 w 488731"/>
              <a:gd name="connsiteY8" fmla="*/ 646386 h 791992"/>
              <a:gd name="connsiteX9" fmla="*/ 63062 w 488731"/>
              <a:gd name="connsiteY9" fmla="*/ 740979 h 791992"/>
              <a:gd name="connsiteX10" fmla="*/ 0 w 488731"/>
              <a:gd name="connsiteY10" fmla="*/ 788276 h 79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8731" h="791992">
                <a:moveTo>
                  <a:pt x="488731" y="0"/>
                </a:moveTo>
                <a:cubicBezTo>
                  <a:pt x="457200" y="26276"/>
                  <a:pt x="421747" y="48457"/>
                  <a:pt x="394138" y="78827"/>
                </a:cubicBezTo>
                <a:cubicBezTo>
                  <a:pt x="252653" y="234460"/>
                  <a:pt x="396564" y="129762"/>
                  <a:pt x="283779" y="204951"/>
                </a:cubicBezTo>
                <a:cubicBezTo>
                  <a:pt x="219880" y="300800"/>
                  <a:pt x="280113" y="198961"/>
                  <a:pt x="236482" y="315310"/>
                </a:cubicBezTo>
                <a:cubicBezTo>
                  <a:pt x="228230" y="337315"/>
                  <a:pt x="182440" y="371619"/>
                  <a:pt x="204951" y="378372"/>
                </a:cubicBezTo>
                <a:cubicBezTo>
                  <a:pt x="265563" y="396556"/>
                  <a:pt x="331076" y="367862"/>
                  <a:pt x="394138" y="362607"/>
                </a:cubicBezTo>
                <a:cubicBezTo>
                  <a:pt x="421147" y="470645"/>
                  <a:pt x="418651" y="389599"/>
                  <a:pt x="346841" y="504496"/>
                </a:cubicBezTo>
                <a:cubicBezTo>
                  <a:pt x="338033" y="518588"/>
                  <a:pt x="341715" y="539026"/>
                  <a:pt x="331076" y="551793"/>
                </a:cubicBezTo>
                <a:cubicBezTo>
                  <a:pt x="291461" y="599330"/>
                  <a:pt x="207681" y="624946"/>
                  <a:pt x="157655" y="646386"/>
                </a:cubicBezTo>
                <a:cubicBezTo>
                  <a:pt x="102148" y="729646"/>
                  <a:pt x="154319" y="662758"/>
                  <a:pt x="63062" y="740979"/>
                </a:cubicBezTo>
                <a:cubicBezTo>
                  <a:pt x="3547" y="791992"/>
                  <a:pt x="40065" y="788276"/>
                  <a:pt x="0" y="788276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984300" y="3657600"/>
            <a:ext cx="515645" cy="1150883"/>
          </a:xfrm>
          <a:custGeom>
            <a:avLst/>
            <a:gdLst>
              <a:gd name="connsiteX0" fmla="*/ 515645 w 515645"/>
              <a:gd name="connsiteY0" fmla="*/ 0 h 1150883"/>
              <a:gd name="connsiteX1" fmla="*/ 484114 w 515645"/>
              <a:gd name="connsiteY1" fmla="*/ 47297 h 1150883"/>
              <a:gd name="connsiteX2" fmla="*/ 421052 w 515645"/>
              <a:gd name="connsiteY2" fmla="*/ 189186 h 1150883"/>
              <a:gd name="connsiteX3" fmla="*/ 373755 w 515645"/>
              <a:gd name="connsiteY3" fmla="*/ 220717 h 1150883"/>
              <a:gd name="connsiteX4" fmla="*/ 310693 w 515645"/>
              <a:gd name="connsiteY4" fmla="*/ 299545 h 1150883"/>
              <a:gd name="connsiteX5" fmla="*/ 294928 w 515645"/>
              <a:gd name="connsiteY5" fmla="*/ 362607 h 1150883"/>
              <a:gd name="connsiteX6" fmla="*/ 231866 w 515645"/>
              <a:gd name="connsiteY6" fmla="*/ 441434 h 1150883"/>
              <a:gd name="connsiteX7" fmla="*/ 216100 w 515645"/>
              <a:gd name="connsiteY7" fmla="*/ 488731 h 1150883"/>
              <a:gd name="connsiteX8" fmla="*/ 105741 w 515645"/>
              <a:gd name="connsiteY8" fmla="*/ 646386 h 1150883"/>
              <a:gd name="connsiteX9" fmla="*/ 74210 w 515645"/>
              <a:gd name="connsiteY9" fmla="*/ 693683 h 1150883"/>
              <a:gd name="connsiteX10" fmla="*/ 26914 w 515645"/>
              <a:gd name="connsiteY10" fmla="*/ 725214 h 1150883"/>
              <a:gd name="connsiteX11" fmla="*/ 11148 w 515645"/>
              <a:gd name="connsiteY11" fmla="*/ 788276 h 1150883"/>
              <a:gd name="connsiteX12" fmla="*/ 168803 w 515645"/>
              <a:gd name="connsiteY12" fmla="*/ 772510 h 1150883"/>
              <a:gd name="connsiteX13" fmla="*/ 247631 w 515645"/>
              <a:gd name="connsiteY13" fmla="*/ 677917 h 1150883"/>
              <a:gd name="connsiteX14" fmla="*/ 342224 w 515645"/>
              <a:gd name="connsiteY14" fmla="*/ 599090 h 1150883"/>
              <a:gd name="connsiteX15" fmla="*/ 405286 w 515645"/>
              <a:gd name="connsiteY15" fmla="*/ 693683 h 1150883"/>
              <a:gd name="connsiteX16" fmla="*/ 436817 w 515645"/>
              <a:gd name="connsiteY16" fmla="*/ 851338 h 1150883"/>
              <a:gd name="connsiteX17" fmla="*/ 247631 w 515645"/>
              <a:gd name="connsiteY17" fmla="*/ 993228 h 1150883"/>
              <a:gd name="connsiteX18" fmla="*/ 168803 w 515645"/>
              <a:gd name="connsiteY18" fmla="*/ 1008993 h 1150883"/>
              <a:gd name="connsiteX19" fmla="*/ 42679 w 515645"/>
              <a:gd name="connsiteY19" fmla="*/ 1103586 h 1150883"/>
              <a:gd name="connsiteX20" fmla="*/ 42679 w 515645"/>
              <a:gd name="connsiteY20" fmla="*/ 1150883 h 115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5645" h="1150883">
                <a:moveTo>
                  <a:pt x="515645" y="0"/>
                </a:moveTo>
                <a:cubicBezTo>
                  <a:pt x="505135" y="15766"/>
                  <a:pt x="492588" y="30349"/>
                  <a:pt x="484114" y="47297"/>
                </a:cubicBezTo>
                <a:cubicBezTo>
                  <a:pt x="460967" y="93590"/>
                  <a:pt x="448839" y="145521"/>
                  <a:pt x="421052" y="189186"/>
                </a:cubicBezTo>
                <a:cubicBezTo>
                  <a:pt x="410879" y="205172"/>
                  <a:pt x="389521" y="210207"/>
                  <a:pt x="373755" y="220717"/>
                </a:cubicBezTo>
                <a:cubicBezTo>
                  <a:pt x="322218" y="375336"/>
                  <a:pt x="405773" y="156925"/>
                  <a:pt x="310693" y="299545"/>
                </a:cubicBezTo>
                <a:cubicBezTo>
                  <a:pt x="298674" y="317574"/>
                  <a:pt x="305451" y="343666"/>
                  <a:pt x="294928" y="362607"/>
                </a:cubicBezTo>
                <a:cubicBezTo>
                  <a:pt x="278586" y="392022"/>
                  <a:pt x="252887" y="415158"/>
                  <a:pt x="231866" y="441434"/>
                </a:cubicBezTo>
                <a:cubicBezTo>
                  <a:pt x="226611" y="457200"/>
                  <a:pt x="224171" y="474204"/>
                  <a:pt x="216100" y="488731"/>
                </a:cubicBezTo>
                <a:cubicBezTo>
                  <a:pt x="179853" y="553976"/>
                  <a:pt x="147076" y="588516"/>
                  <a:pt x="105741" y="646386"/>
                </a:cubicBezTo>
                <a:cubicBezTo>
                  <a:pt x="94728" y="661805"/>
                  <a:pt x="87608" y="680285"/>
                  <a:pt x="74210" y="693683"/>
                </a:cubicBezTo>
                <a:cubicBezTo>
                  <a:pt x="60812" y="707081"/>
                  <a:pt x="42679" y="714704"/>
                  <a:pt x="26914" y="725214"/>
                </a:cubicBezTo>
                <a:cubicBezTo>
                  <a:pt x="21659" y="746235"/>
                  <a:pt x="0" y="769696"/>
                  <a:pt x="11148" y="788276"/>
                </a:cubicBezTo>
                <a:cubicBezTo>
                  <a:pt x="38945" y="834605"/>
                  <a:pt x="157209" y="776375"/>
                  <a:pt x="168803" y="772510"/>
                </a:cubicBezTo>
                <a:cubicBezTo>
                  <a:pt x="199806" y="726006"/>
                  <a:pt x="202110" y="715851"/>
                  <a:pt x="247631" y="677917"/>
                </a:cubicBezTo>
                <a:cubicBezTo>
                  <a:pt x="379327" y="568171"/>
                  <a:pt x="204048" y="737266"/>
                  <a:pt x="342224" y="599090"/>
                </a:cubicBezTo>
                <a:cubicBezTo>
                  <a:pt x="363245" y="630621"/>
                  <a:pt x="399056" y="656303"/>
                  <a:pt x="405286" y="693683"/>
                </a:cubicBezTo>
                <a:cubicBezTo>
                  <a:pt x="424614" y="809649"/>
                  <a:pt x="413299" y="757264"/>
                  <a:pt x="436817" y="851338"/>
                </a:cubicBezTo>
                <a:cubicBezTo>
                  <a:pt x="361217" y="926939"/>
                  <a:pt x="352416" y="949568"/>
                  <a:pt x="247631" y="993228"/>
                </a:cubicBezTo>
                <a:cubicBezTo>
                  <a:pt x="222896" y="1003534"/>
                  <a:pt x="195079" y="1003738"/>
                  <a:pt x="168803" y="1008993"/>
                </a:cubicBezTo>
                <a:cubicBezTo>
                  <a:pt x="114292" y="1036249"/>
                  <a:pt x="63113" y="1042284"/>
                  <a:pt x="42679" y="1103586"/>
                </a:cubicBezTo>
                <a:cubicBezTo>
                  <a:pt x="37693" y="1118543"/>
                  <a:pt x="42679" y="1135117"/>
                  <a:pt x="42679" y="1150883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43" t="19246" r="17671" b="24690"/>
          <a:stretch>
            <a:fillRect/>
          </a:stretch>
        </p:blipFill>
        <p:spPr bwMode="auto">
          <a:xfrm rot="16200000">
            <a:off x="3642246" y="-167754"/>
            <a:ext cx="1478507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76200"/>
            <a:ext cx="7281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Solution of Laplace’s Equation in spherical coordinates is of the form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581400"/>
            <a:ext cx="3296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Blows up at infinity.  Set </a:t>
            </a:r>
            <a:r>
              <a:rPr lang="en-US" sz="2000" i="1" dirty="0" smtClean="0"/>
              <a:t>a</a:t>
            </a:r>
            <a:r>
              <a:rPr lang="en-US" sz="2000" dirty="0" smtClean="0"/>
              <a:t> = 0.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62601" y="581561"/>
            <a:ext cx="2590799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 is no dependence on the </a:t>
            </a:r>
            <a:r>
              <a:rPr lang="en-US" sz="2000" dirty="0" err="1" smtClean="0"/>
              <a:t>azimuthal</a:t>
            </a:r>
            <a:r>
              <a:rPr lang="en-US" sz="2000" dirty="0" smtClean="0"/>
              <a:t> angle </a:t>
            </a:r>
            <a:r>
              <a:rPr lang="en-US" sz="2000" i="1" dirty="0" smtClean="0">
                <a:latin typeface="Symbol" pitchFamily="18" charset="2"/>
              </a:rPr>
              <a:t>f</a:t>
            </a:r>
            <a:r>
              <a:rPr lang="en-US" sz="2000" dirty="0" smtClean="0"/>
              <a:t> by symmetry</a:t>
            </a:r>
            <a:endParaRPr lang="en-US" sz="2000" dirty="0"/>
          </a:p>
        </p:txBody>
      </p:sp>
      <p:sp>
        <p:nvSpPr>
          <p:cNvPr id="8" name="Freeform 7"/>
          <p:cNvSpPr/>
          <p:nvPr/>
        </p:nvSpPr>
        <p:spPr>
          <a:xfrm>
            <a:off x="2251888" y="2648607"/>
            <a:ext cx="384426" cy="898634"/>
          </a:xfrm>
          <a:custGeom>
            <a:avLst/>
            <a:gdLst>
              <a:gd name="connsiteX0" fmla="*/ 34112 w 384426"/>
              <a:gd name="connsiteY0" fmla="*/ 898634 h 898634"/>
              <a:gd name="connsiteX1" fmla="*/ 49878 w 384426"/>
              <a:gd name="connsiteY1" fmla="*/ 409903 h 898634"/>
              <a:gd name="connsiteX2" fmla="*/ 176002 w 384426"/>
              <a:gd name="connsiteY2" fmla="*/ 457200 h 898634"/>
              <a:gd name="connsiteX3" fmla="*/ 254829 w 384426"/>
              <a:gd name="connsiteY3" fmla="*/ 614855 h 898634"/>
              <a:gd name="connsiteX4" fmla="*/ 302126 w 384426"/>
              <a:gd name="connsiteY4" fmla="*/ 630621 h 898634"/>
              <a:gd name="connsiteX5" fmla="*/ 349422 w 384426"/>
              <a:gd name="connsiteY5" fmla="*/ 583324 h 898634"/>
              <a:gd name="connsiteX6" fmla="*/ 349422 w 384426"/>
              <a:gd name="connsiteY6" fmla="*/ 189186 h 898634"/>
              <a:gd name="connsiteX7" fmla="*/ 317891 w 384426"/>
              <a:gd name="connsiteY7" fmla="*/ 94593 h 898634"/>
              <a:gd name="connsiteX8" fmla="*/ 302126 w 384426"/>
              <a:gd name="connsiteY8" fmla="*/ 47296 h 898634"/>
              <a:gd name="connsiteX9" fmla="*/ 302126 w 384426"/>
              <a:gd name="connsiteY9" fmla="*/ 0 h 89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4426" h="898634">
                <a:moveTo>
                  <a:pt x="34112" y="898634"/>
                </a:moveTo>
                <a:cubicBezTo>
                  <a:pt x="39367" y="735724"/>
                  <a:pt x="0" y="565079"/>
                  <a:pt x="49878" y="409903"/>
                </a:cubicBezTo>
                <a:cubicBezTo>
                  <a:pt x="63618" y="367157"/>
                  <a:pt x="139690" y="430791"/>
                  <a:pt x="176002" y="457200"/>
                </a:cubicBezTo>
                <a:cubicBezTo>
                  <a:pt x="242712" y="505717"/>
                  <a:pt x="207435" y="557982"/>
                  <a:pt x="254829" y="614855"/>
                </a:cubicBezTo>
                <a:cubicBezTo>
                  <a:pt x="265468" y="627622"/>
                  <a:pt x="286360" y="625366"/>
                  <a:pt x="302126" y="630621"/>
                </a:cubicBezTo>
                <a:cubicBezTo>
                  <a:pt x="317891" y="614855"/>
                  <a:pt x="341142" y="604025"/>
                  <a:pt x="349422" y="583324"/>
                </a:cubicBezTo>
                <a:cubicBezTo>
                  <a:pt x="384426" y="495814"/>
                  <a:pt x="352362" y="212705"/>
                  <a:pt x="349422" y="189186"/>
                </a:cubicBezTo>
                <a:cubicBezTo>
                  <a:pt x="345299" y="156206"/>
                  <a:pt x="328401" y="126124"/>
                  <a:pt x="317891" y="94593"/>
                </a:cubicBezTo>
                <a:cubicBezTo>
                  <a:pt x="312636" y="78827"/>
                  <a:pt x="302126" y="63914"/>
                  <a:pt x="302126" y="47296"/>
                </a:cubicBezTo>
                <a:lnTo>
                  <a:pt x="302126" y="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7403" y="4214813"/>
            <a:ext cx="539397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42672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i="1" dirty="0" smtClean="0"/>
              <a:t>l</a:t>
            </a:r>
            <a:r>
              <a:rPr lang="en-US" sz="2000" dirty="0" smtClean="0"/>
              <a:t> = 0 term (const/r) doesn’t have the symmetry of the constant vector               , the only parameter of the problem.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269468"/>
            <a:ext cx="3918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l</a:t>
            </a:r>
            <a:r>
              <a:rPr lang="en-US" dirty="0" smtClean="0"/>
              <a:t> = 1 term is the first non-zero term.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5229225"/>
            <a:ext cx="186770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07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0"/>
            <a:ext cx="6019800" cy="144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latin typeface="Symbol" pitchFamily="18" charset="2"/>
              </a:rPr>
              <a:t>f</a:t>
            </a:r>
            <a:r>
              <a:rPr lang="en-US" sz="2800" baseline="30000" dirty="0" smtClean="0"/>
              <a:t>(</a:t>
            </a:r>
            <a:r>
              <a:rPr lang="en-US" sz="2800" baseline="30000" dirty="0" err="1" smtClean="0"/>
              <a:t>i</a:t>
            </a:r>
            <a:r>
              <a:rPr lang="en-US" sz="2800" baseline="30000" dirty="0" smtClean="0"/>
              <a:t>)</a:t>
            </a:r>
            <a:r>
              <a:rPr lang="en-US" sz="2800" dirty="0" smtClean="0"/>
              <a:t> = -B </a:t>
            </a:r>
            <a:r>
              <a:rPr lang="en-US" sz="2800" b="1" dirty="0" smtClean="0">
                <a:latin typeface="Algerian" pitchFamily="82" charset="0"/>
              </a:rPr>
              <a:t>E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.</a:t>
            </a:r>
            <a:r>
              <a:rPr lang="en-US" sz="2800" b="1" dirty="0" smtClean="0"/>
              <a:t>r</a:t>
            </a:r>
          </a:p>
          <a:p>
            <a:pPr algn="ctr">
              <a:buNone/>
            </a:pPr>
            <a:r>
              <a:rPr lang="en-US" sz="2800" dirty="0" smtClean="0"/>
              <a:t>Field inside = B </a:t>
            </a:r>
            <a:r>
              <a:rPr lang="en-US" sz="2800" b="1" dirty="0" smtClean="0">
                <a:latin typeface="Algerian" pitchFamily="82" charset="0"/>
              </a:rPr>
              <a:t>E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, i.e. uniform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934200" y="2590800"/>
            <a:ext cx="1905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685800"/>
            <a:ext cx="7329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Inside the sphere, the solution must be finite at the origin.  Set </a:t>
            </a:r>
            <a:r>
              <a:rPr lang="en-US" sz="2000" i="1" dirty="0" smtClean="0"/>
              <a:t>b</a:t>
            </a:r>
            <a:r>
              <a:rPr lang="en-US" sz="2000" dirty="0" smtClean="0"/>
              <a:t> = 0.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383268"/>
            <a:ext cx="4334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i="1" dirty="0" smtClean="0"/>
              <a:t>l</a:t>
            </a:r>
            <a:r>
              <a:rPr lang="en-US" sz="2000" dirty="0" smtClean="0"/>
              <a:t> = 0 term is just a constant.  Ignore.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209800"/>
            <a:ext cx="268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i="1" dirty="0" smtClean="0"/>
              <a:t>l</a:t>
            </a:r>
            <a:r>
              <a:rPr lang="en-US" sz="2000" dirty="0" smtClean="0"/>
              <a:t> = 1 term is  </a:t>
            </a:r>
            <a:r>
              <a:rPr lang="en-US" sz="2000" i="1" dirty="0" err="1" smtClean="0"/>
              <a:t>a</a:t>
            </a:r>
            <a:r>
              <a:rPr lang="en-US" sz="2000" dirty="0" err="1" smtClean="0"/>
              <a:t>rCos</a:t>
            </a:r>
            <a:r>
              <a:rPr lang="en-US" sz="2000" dirty="0" err="1" smtClean="0">
                <a:latin typeface="Symbol" pitchFamily="18" charset="2"/>
              </a:rPr>
              <a:t>q</a:t>
            </a:r>
            <a:endParaRPr lang="en-US" sz="20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076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Boundary condition on potential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47999" y="-536097"/>
            <a:ext cx="3047999" cy="793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4495800"/>
            <a:ext cx="4191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Normal component of induction is continuous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3" r="14272" b="1017"/>
          <a:stretch/>
        </p:blipFill>
        <p:spPr bwMode="auto">
          <a:xfrm rot="16200000">
            <a:off x="1383596" y="421705"/>
            <a:ext cx="5291132" cy="719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81600" y="6400800"/>
            <a:ext cx="1905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5715000"/>
            <a:ext cx="1905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5562600"/>
            <a:ext cx="914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5334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2371" y="609600"/>
            <a:ext cx="175622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30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Field inside dielectric sphere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07526" y="6229290"/>
            <a:ext cx="6564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</a:t>
            </a:r>
            <a:r>
              <a:rPr lang="en-US" sz="2000" baseline="30000" dirty="0" smtClean="0"/>
              <a:t>(e)</a:t>
            </a:r>
            <a:r>
              <a:rPr lang="en-US" sz="2000" dirty="0" smtClean="0"/>
              <a:t> is similar to that of a </a:t>
            </a:r>
            <a:r>
              <a:rPr lang="en-US" sz="2000" i="1" dirty="0" smtClean="0"/>
              <a:t>conducting</a:t>
            </a:r>
            <a:r>
              <a:rPr lang="en-US" sz="2000" dirty="0" smtClean="0"/>
              <a:t> sphere in a uniform field.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343400"/>
            <a:ext cx="4490286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57400" y="3633787"/>
            <a:ext cx="1982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sketch is for  </a:t>
            </a:r>
            <a:endParaRPr lang="en-US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7663" y="3581400"/>
            <a:ext cx="2680579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762000"/>
            <a:ext cx="396340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1828800"/>
            <a:ext cx="2138363" cy="132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08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17"/>
          <a:stretch/>
        </p:blipFill>
        <p:spPr bwMode="auto">
          <a:xfrm rot="16200000">
            <a:off x="1632023" y="63428"/>
            <a:ext cx="5879955" cy="742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57038" y="457200"/>
            <a:ext cx="1948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Conducting sphere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7890" y="545068"/>
            <a:ext cx="26679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Dielectric sphere (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baseline="30000" dirty="0" smtClean="0"/>
              <a:t>(e)</a:t>
            </a:r>
            <a:r>
              <a:rPr lang="en-US" dirty="0" smtClean="0"/>
              <a:t> =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315</Words>
  <Application>Microsoft Office PowerPoint</Application>
  <PresentationFormat>On-screen Show (4:3)</PresentationFormat>
  <Paragraphs>34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Algerian</vt:lpstr>
      <vt:lpstr>Arial</vt:lpstr>
      <vt:lpstr>Calibri</vt:lpstr>
      <vt:lpstr>Symbol</vt:lpstr>
      <vt:lpstr>Office Theme</vt:lpstr>
      <vt:lpstr>Dielectric Ellipsoid</vt:lpstr>
      <vt:lpstr>PowerPoint Presentation</vt:lpstr>
      <vt:lpstr>PowerPoint Presentation</vt:lpstr>
      <vt:lpstr>PowerPoint Presentation</vt:lpstr>
      <vt:lpstr>PowerPoint Presentation</vt:lpstr>
      <vt:lpstr>Boundary condition on potential</vt:lpstr>
      <vt:lpstr>Normal component of induction is continuous</vt:lpstr>
      <vt:lpstr>Field inside dielectric sphere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Dielectric Ellipsoid</dc:title>
  <dc:creator>Robert Peale</dc:creator>
  <cp:lastModifiedBy>Robert Peale</cp:lastModifiedBy>
  <cp:revision>59</cp:revision>
  <dcterms:created xsi:type="dcterms:W3CDTF">2013-01-22T19:13:22Z</dcterms:created>
  <dcterms:modified xsi:type="dcterms:W3CDTF">2016-10-18T14:11:46Z</dcterms:modified>
</cp:coreProperties>
</file>