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1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5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BA86D-13AA-467C-A9CA-878DF7C1CE83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A2DE8-8AF4-442F-B990-5E2FE1D37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332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BA86D-13AA-467C-A9CA-878DF7C1CE83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A2DE8-8AF4-442F-B990-5E2FE1D37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642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BA86D-13AA-467C-A9CA-878DF7C1CE83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A2DE8-8AF4-442F-B990-5E2FE1D37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875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BA86D-13AA-467C-A9CA-878DF7C1CE83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A2DE8-8AF4-442F-B990-5E2FE1D37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588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BA86D-13AA-467C-A9CA-878DF7C1CE83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A2DE8-8AF4-442F-B990-5E2FE1D37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271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BA86D-13AA-467C-A9CA-878DF7C1CE83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A2DE8-8AF4-442F-B990-5E2FE1D37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375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BA86D-13AA-467C-A9CA-878DF7C1CE83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A2DE8-8AF4-442F-B990-5E2FE1D37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433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BA86D-13AA-467C-A9CA-878DF7C1CE83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A2DE8-8AF4-442F-B990-5E2FE1D37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941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BA86D-13AA-467C-A9CA-878DF7C1CE83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A2DE8-8AF4-442F-B990-5E2FE1D37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217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BA86D-13AA-467C-A9CA-878DF7C1CE83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A2DE8-8AF4-442F-B990-5E2FE1D37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964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BA86D-13AA-467C-A9CA-878DF7C1CE83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A2DE8-8AF4-442F-B990-5E2FE1D37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310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0BA86D-13AA-467C-A9CA-878DF7C1CE83}" type="datetimeFigureOut">
              <a:rPr lang="en-US" smtClean="0"/>
              <a:t>10/4/2016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A2DE8-8AF4-442F-B990-5E2FE1D37B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44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image" Target="../media/image35.emf"/><Relationship Id="rId7" Type="http://schemas.openxmlformats.org/officeDocument/2006/relationships/image" Target="../media/image39.e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6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emf"/><Relationship Id="rId4" Type="http://schemas.openxmlformats.org/officeDocument/2006/relationships/image" Target="../media/image43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general theory of X-ray scattering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LL8</a:t>
            </a:r>
          </a:p>
          <a:p>
            <a:r>
              <a:rPr lang="en-US" dirty="0" smtClean="0"/>
              <a:t>Section 124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681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7800"/>
            <a:ext cx="7567028" cy="322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6536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5" t="3668" r="3151"/>
          <a:stretch/>
        </p:blipFill>
        <p:spPr bwMode="auto">
          <a:xfrm>
            <a:off x="228600" y="27853"/>
            <a:ext cx="5486400" cy="4467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4" b="16000"/>
          <a:stretch/>
        </p:blipFill>
        <p:spPr bwMode="auto">
          <a:xfrm>
            <a:off x="972212" y="4495800"/>
            <a:ext cx="4666588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91200" y="6019800"/>
            <a:ext cx="3048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Take as given field of incident X-ray without scattering part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61650" y="5943600"/>
            <a:ext cx="301877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Small                                            </a:t>
            </a:r>
            <a:endParaRPr lang="en-US" dirty="0"/>
          </a:p>
        </p:txBody>
      </p:sp>
      <p:sp>
        <p:nvSpPr>
          <p:cNvPr id="4" name="Freeform 3"/>
          <p:cNvSpPr/>
          <p:nvPr/>
        </p:nvSpPr>
        <p:spPr>
          <a:xfrm>
            <a:off x="1756372" y="6120143"/>
            <a:ext cx="3060072" cy="353085"/>
          </a:xfrm>
          <a:custGeom>
            <a:avLst/>
            <a:gdLst>
              <a:gd name="connsiteX0" fmla="*/ 0 w 3060072"/>
              <a:gd name="connsiteY0" fmla="*/ 253497 h 353085"/>
              <a:gd name="connsiteX1" fmla="*/ 54321 w 3060072"/>
              <a:gd name="connsiteY1" fmla="*/ 271604 h 353085"/>
              <a:gd name="connsiteX2" fmla="*/ 162963 w 3060072"/>
              <a:gd name="connsiteY2" fmla="*/ 289710 h 353085"/>
              <a:gd name="connsiteX3" fmla="*/ 253497 w 3060072"/>
              <a:gd name="connsiteY3" fmla="*/ 307817 h 353085"/>
              <a:gd name="connsiteX4" fmla="*/ 325925 w 3060072"/>
              <a:gd name="connsiteY4" fmla="*/ 316871 h 353085"/>
              <a:gd name="connsiteX5" fmla="*/ 416460 w 3060072"/>
              <a:gd name="connsiteY5" fmla="*/ 334978 h 353085"/>
              <a:gd name="connsiteX6" fmla="*/ 597529 w 3060072"/>
              <a:gd name="connsiteY6" fmla="*/ 353085 h 353085"/>
              <a:gd name="connsiteX7" fmla="*/ 2145672 w 3060072"/>
              <a:gd name="connsiteY7" fmla="*/ 344031 h 353085"/>
              <a:gd name="connsiteX8" fmla="*/ 2172832 w 3060072"/>
              <a:gd name="connsiteY8" fmla="*/ 334978 h 353085"/>
              <a:gd name="connsiteX9" fmla="*/ 2263367 w 3060072"/>
              <a:gd name="connsiteY9" fmla="*/ 325924 h 353085"/>
              <a:gd name="connsiteX10" fmla="*/ 2372008 w 3060072"/>
              <a:gd name="connsiteY10" fmla="*/ 307817 h 353085"/>
              <a:gd name="connsiteX11" fmla="*/ 2435382 w 3060072"/>
              <a:gd name="connsiteY11" fmla="*/ 298764 h 353085"/>
              <a:gd name="connsiteX12" fmla="*/ 2525917 w 3060072"/>
              <a:gd name="connsiteY12" fmla="*/ 280657 h 353085"/>
              <a:gd name="connsiteX13" fmla="*/ 2571184 w 3060072"/>
              <a:gd name="connsiteY13" fmla="*/ 271604 h 353085"/>
              <a:gd name="connsiteX14" fmla="*/ 2625505 w 3060072"/>
              <a:gd name="connsiteY14" fmla="*/ 253497 h 353085"/>
              <a:gd name="connsiteX15" fmla="*/ 2679826 w 3060072"/>
              <a:gd name="connsiteY15" fmla="*/ 244443 h 353085"/>
              <a:gd name="connsiteX16" fmla="*/ 2734147 w 3060072"/>
              <a:gd name="connsiteY16" fmla="*/ 226336 h 353085"/>
              <a:gd name="connsiteX17" fmla="*/ 2761307 w 3060072"/>
              <a:gd name="connsiteY17" fmla="*/ 217283 h 353085"/>
              <a:gd name="connsiteX18" fmla="*/ 2815628 w 3060072"/>
              <a:gd name="connsiteY18" fmla="*/ 190122 h 353085"/>
              <a:gd name="connsiteX19" fmla="*/ 2842788 w 3060072"/>
              <a:gd name="connsiteY19" fmla="*/ 172015 h 353085"/>
              <a:gd name="connsiteX20" fmla="*/ 2897109 w 3060072"/>
              <a:gd name="connsiteY20" fmla="*/ 153908 h 353085"/>
              <a:gd name="connsiteX21" fmla="*/ 2924270 w 3060072"/>
              <a:gd name="connsiteY21" fmla="*/ 144855 h 353085"/>
              <a:gd name="connsiteX22" fmla="*/ 2951430 w 3060072"/>
              <a:gd name="connsiteY22" fmla="*/ 126748 h 353085"/>
              <a:gd name="connsiteX23" fmla="*/ 2978590 w 3060072"/>
              <a:gd name="connsiteY23" fmla="*/ 117695 h 353085"/>
              <a:gd name="connsiteX24" fmla="*/ 2996697 w 3060072"/>
              <a:gd name="connsiteY24" fmla="*/ 90534 h 353085"/>
              <a:gd name="connsiteX25" fmla="*/ 3023858 w 3060072"/>
              <a:gd name="connsiteY25" fmla="*/ 72427 h 353085"/>
              <a:gd name="connsiteX26" fmla="*/ 3041965 w 3060072"/>
              <a:gd name="connsiteY26" fmla="*/ 45267 h 353085"/>
              <a:gd name="connsiteX27" fmla="*/ 3051018 w 3060072"/>
              <a:gd name="connsiteY27" fmla="*/ 18107 h 353085"/>
              <a:gd name="connsiteX28" fmla="*/ 3060072 w 3060072"/>
              <a:gd name="connsiteY28" fmla="*/ 0 h 353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3060072" h="353085">
                <a:moveTo>
                  <a:pt x="0" y="253497"/>
                </a:moveTo>
                <a:cubicBezTo>
                  <a:pt x="18107" y="259533"/>
                  <a:pt x="35907" y="266582"/>
                  <a:pt x="54321" y="271604"/>
                </a:cubicBezTo>
                <a:cubicBezTo>
                  <a:pt x="91853" y="281840"/>
                  <a:pt x="124100" y="282644"/>
                  <a:pt x="162963" y="289710"/>
                </a:cubicBezTo>
                <a:cubicBezTo>
                  <a:pt x="283971" y="311711"/>
                  <a:pt x="88083" y="284186"/>
                  <a:pt x="253497" y="307817"/>
                </a:cubicBezTo>
                <a:cubicBezTo>
                  <a:pt x="277583" y="311258"/>
                  <a:pt x="301925" y="312871"/>
                  <a:pt x="325925" y="316871"/>
                </a:cubicBezTo>
                <a:cubicBezTo>
                  <a:pt x="356282" y="321931"/>
                  <a:pt x="385810" y="332192"/>
                  <a:pt x="416460" y="334978"/>
                </a:cubicBezTo>
                <a:cubicBezTo>
                  <a:pt x="543263" y="346505"/>
                  <a:pt x="482919" y="340350"/>
                  <a:pt x="597529" y="353085"/>
                </a:cubicBezTo>
                <a:lnTo>
                  <a:pt x="2145672" y="344031"/>
                </a:lnTo>
                <a:cubicBezTo>
                  <a:pt x="2155214" y="343921"/>
                  <a:pt x="2163400" y="336429"/>
                  <a:pt x="2172832" y="334978"/>
                </a:cubicBezTo>
                <a:cubicBezTo>
                  <a:pt x="2202808" y="330366"/>
                  <a:pt x="2233246" y="329468"/>
                  <a:pt x="2263367" y="325924"/>
                </a:cubicBezTo>
                <a:cubicBezTo>
                  <a:pt x="2363999" y="314085"/>
                  <a:pt x="2289934" y="321496"/>
                  <a:pt x="2372008" y="307817"/>
                </a:cubicBezTo>
                <a:cubicBezTo>
                  <a:pt x="2393057" y="304309"/>
                  <a:pt x="2414257" y="301782"/>
                  <a:pt x="2435382" y="298764"/>
                </a:cubicBezTo>
                <a:cubicBezTo>
                  <a:pt x="2487439" y="281411"/>
                  <a:pt x="2442694" y="294527"/>
                  <a:pt x="2525917" y="280657"/>
                </a:cubicBezTo>
                <a:cubicBezTo>
                  <a:pt x="2541095" y="278127"/>
                  <a:pt x="2556338" y="275653"/>
                  <a:pt x="2571184" y="271604"/>
                </a:cubicBezTo>
                <a:cubicBezTo>
                  <a:pt x="2589598" y="266582"/>
                  <a:pt x="2606678" y="256635"/>
                  <a:pt x="2625505" y="253497"/>
                </a:cubicBezTo>
                <a:cubicBezTo>
                  <a:pt x="2643612" y="250479"/>
                  <a:pt x="2662017" y="248895"/>
                  <a:pt x="2679826" y="244443"/>
                </a:cubicBezTo>
                <a:cubicBezTo>
                  <a:pt x="2698343" y="239814"/>
                  <a:pt x="2716040" y="232372"/>
                  <a:pt x="2734147" y="226336"/>
                </a:cubicBezTo>
                <a:lnTo>
                  <a:pt x="2761307" y="217283"/>
                </a:lnTo>
                <a:cubicBezTo>
                  <a:pt x="2839152" y="165387"/>
                  <a:pt x="2740657" y="227609"/>
                  <a:pt x="2815628" y="190122"/>
                </a:cubicBezTo>
                <a:cubicBezTo>
                  <a:pt x="2825360" y="185256"/>
                  <a:pt x="2832845" y="176434"/>
                  <a:pt x="2842788" y="172015"/>
                </a:cubicBezTo>
                <a:cubicBezTo>
                  <a:pt x="2860229" y="164263"/>
                  <a:pt x="2879002" y="159944"/>
                  <a:pt x="2897109" y="153908"/>
                </a:cubicBezTo>
                <a:lnTo>
                  <a:pt x="2924270" y="144855"/>
                </a:lnTo>
                <a:cubicBezTo>
                  <a:pt x="2933323" y="138819"/>
                  <a:pt x="2941698" y="131614"/>
                  <a:pt x="2951430" y="126748"/>
                </a:cubicBezTo>
                <a:cubicBezTo>
                  <a:pt x="2959966" y="122480"/>
                  <a:pt x="2971138" y="123657"/>
                  <a:pt x="2978590" y="117695"/>
                </a:cubicBezTo>
                <a:cubicBezTo>
                  <a:pt x="2987087" y="110898"/>
                  <a:pt x="2989003" y="98228"/>
                  <a:pt x="2996697" y="90534"/>
                </a:cubicBezTo>
                <a:cubicBezTo>
                  <a:pt x="3004391" y="82840"/>
                  <a:pt x="3014804" y="78463"/>
                  <a:pt x="3023858" y="72427"/>
                </a:cubicBezTo>
                <a:cubicBezTo>
                  <a:pt x="3029894" y="63374"/>
                  <a:pt x="3037099" y="54999"/>
                  <a:pt x="3041965" y="45267"/>
                </a:cubicBezTo>
                <a:cubicBezTo>
                  <a:pt x="3046233" y="36731"/>
                  <a:pt x="3047474" y="26967"/>
                  <a:pt x="3051018" y="18107"/>
                </a:cubicBezTo>
                <a:cubicBezTo>
                  <a:pt x="3053524" y="11842"/>
                  <a:pt x="3057054" y="6036"/>
                  <a:pt x="3060072" y="0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5196689" y="6065822"/>
            <a:ext cx="606582" cy="380245"/>
          </a:xfrm>
          <a:custGeom>
            <a:avLst/>
            <a:gdLst>
              <a:gd name="connsiteX0" fmla="*/ 606582 w 606582"/>
              <a:gd name="connsiteY0" fmla="*/ 172016 h 380245"/>
              <a:gd name="connsiteX1" fmla="*/ 552261 w 606582"/>
              <a:gd name="connsiteY1" fmla="*/ 271604 h 380245"/>
              <a:gd name="connsiteX2" fmla="*/ 534155 w 606582"/>
              <a:gd name="connsiteY2" fmla="*/ 298764 h 380245"/>
              <a:gd name="connsiteX3" fmla="*/ 479834 w 606582"/>
              <a:gd name="connsiteY3" fmla="*/ 325925 h 380245"/>
              <a:gd name="connsiteX4" fmla="*/ 452673 w 606582"/>
              <a:gd name="connsiteY4" fmla="*/ 344031 h 380245"/>
              <a:gd name="connsiteX5" fmla="*/ 425513 w 606582"/>
              <a:gd name="connsiteY5" fmla="*/ 353085 h 380245"/>
              <a:gd name="connsiteX6" fmla="*/ 389299 w 606582"/>
              <a:gd name="connsiteY6" fmla="*/ 371192 h 380245"/>
              <a:gd name="connsiteX7" fmla="*/ 325925 w 606582"/>
              <a:gd name="connsiteY7" fmla="*/ 380245 h 380245"/>
              <a:gd name="connsiteX8" fmla="*/ 54321 w 606582"/>
              <a:gd name="connsiteY8" fmla="*/ 371192 h 380245"/>
              <a:gd name="connsiteX9" fmla="*/ 9054 w 606582"/>
              <a:gd name="connsiteY9" fmla="*/ 307818 h 380245"/>
              <a:gd name="connsiteX10" fmla="*/ 0 w 606582"/>
              <a:gd name="connsiteY10" fmla="*/ 280657 h 380245"/>
              <a:gd name="connsiteX11" fmla="*/ 27161 w 606582"/>
              <a:gd name="connsiteY11" fmla="*/ 144855 h 380245"/>
              <a:gd name="connsiteX12" fmla="*/ 45267 w 606582"/>
              <a:gd name="connsiteY12" fmla="*/ 117695 h 380245"/>
              <a:gd name="connsiteX13" fmla="*/ 63374 w 606582"/>
              <a:gd name="connsiteY13" fmla="*/ 63374 h 380245"/>
              <a:gd name="connsiteX14" fmla="*/ 108642 w 606582"/>
              <a:gd name="connsiteY14" fmla="*/ 0 h 380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06582" h="380245">
                <a:moveTo>
                  <a:pt x="606582" y="172016"/>
                </a:moveTo>
                <a:cubicBezTo>
                  <a:pt x="580392" y="237490"/>
                  <a:pt x="597490" y="203759"/>
                  <a:pt x="552261" y="271604"/>
                </a:cubicBezTo>
                <a:cubicBezTo>
                  <a:pt x="546226" y="280657"/>
                  <a:pt x="543208" y="292729"/>
                  <a:pt x="534155" y="298764"/>
                </a:cubicBezTo>
                <a:cubicBezTo>
                  <a:pt x="456324" y="350651"/>
                  <a:pt x="554792" y="288447"/>
                  <a:pt x="479834" y="325925"/>
                </a:cubicBezTo>
                <a:cubicBezTo>
                  <a:pt x="470102" y="330791"/>
                  <a:pt x="462405" y="339165"/>
                  <a:pt x="452673" y="344031"/>
                </a:cubicBezTo>
                <a:cubicBezTo>
                  <a:pt x="444137" y="348299"/>
                  <a:pt x="434284" y="349326"/>
                  <a:pt x="425513" y="353085"/>
                </a:cubicBezTo>
                <a:cubicBezTo>
                  <a:pt x="413108" y="358402"/>
                  <a:pt x="402320" y="367641"/>
                  <a:pt x="389299" y="371192"/>
                </a:cubicBezTo>
                <a:cubicBezTo>
                  <a:pt x="368712" y="376807"/>
                  <a:pt x="347050" y="377227"/>
                  <a:pt x="325925" y="380245"/>
                </a:cubicBezTo>
                <a:cubicBezTo>
                  <a:pt x="235390" y="377227"/>
                  <a:pt x="144740" y="376672"/>
                  <a:pt x="54321" y="371192"/>
                </a:cubicBezTo>
                <a:cubicBezTo>
                  <a:pt x="13255" y="368703"/>
                  <a:pt x="21778" y="345989"/>
                  <a:pt x="9054" y="307818"/>
                </a:cubicBezTo>
                <a:lnTo>
                  <a:pt x="0" y="280657"/>
                </a:lnTo>
                <a:cubicBezTo>
                  <a:pt x="3502" y="249142"/>
                  <a:pt x="5762" y="176954"/>
                  <a:pt x="27161" y="144855"/>
                </a:cubicBezTo>
                <a:cubicBezTo>
                  <a:pt x="33196" y="135802"/>
                  <a:pt x="40848" y="127638"/>
                  <a:pt x="45267" y="117695"/>
                </a:cubicBezTo>
                <a:cubicBezTo>
                  <a:pt x="53019" y="100254"/>
                  <a:pt x="52787" y="79255"/>
                  <a:pt x="63374" y="63374"/>
                </a:cubicBezTo>
                <a:cubicBezTo>
                  <a:pt x="101955" y="5502"/>
                  <a:pt x="84199" y="24440"/>
                  <a:pt x="108642" y="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782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038" y="304800"/>
            <a:ext cx="4962525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 descr="https://www.tugraz.at/uploads/pics/XRD_XPe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76400"/>
            <a:ext cx="6769100" cy="50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853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3" y="638175"/>
            <a:ext cx="5400675" cy="558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42224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04" y="1371600"/>
            <a:ext cx="7818834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4608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57200"/>
            <a:ext cx="6134100" cy="605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44988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4" t="12045" r="3997"/>
          <a:stretch/>
        </p:blipFill>
        <p:spPr bwMode="auto">
          <a:xfrm>
            <a:off x="1600199" y="1676400"/>
            <a:ext cx="5867401" cy="333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1600" y="1066800"/>
            <a:ext cx="707245" cy="70788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Then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106908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2134"/>
            <a:ext cx="6658823" cy="6441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34200" y="381000"/>
            <a:ext cx="19812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Angle between incident polarization and </a:t>
            </a:r>
            <a:r>
              <a:rPr lang="en-US" b="1" dirty="0" smtClean="0"/>
              <a:t>k’</a:t>
            </a:r>
            <a:endParaRPr lang="en-US" b="1" dirty="0"/>
          </a:p>
        </p:txBody>
      </p:sp>
      <p:sp>
        <p:nvSpPr>
          <p:cNvPr id="3" name="Freeform 2"/>
          <p:cNvSpPr/>
          <p:nvPr/>
        </p:nvSpPr>
        <p:spPr>
          <a:xfrm>
            <a:off x="6096000" y="685800"/>
            <a:ext cx="805832" cy="126749"/>
          </a:xfrm>
          <a:custGeom>
            <a:avLst/>
            <a:gdLst>
              <a:gd name="connsiteX0" fmla="*/ 805832 w 805832"/>
              <a:gd name="connsiteY0" fmla="*/ 27161 h 126749"/>
              <a:gd name="connsiteX1" fmla="*/ 724350 w 805832"/>
              <a:gd name="connsiteY1" fmla="*/ 18107 h 126749"/>
              <a:gd name="connsiteX2" fmla="*/ 624762 w 805832"/>
              <a:gd name="connsiteY2" fmla="*/ 9054 h 126749"/>
              <a:gd name="connsiteX3" fmla="*/ 579495 w 805832"/>
              <a:gd name="connsiteY3" fmla="*/ 0 h 126749"/>
              <a:gd name="connsiteX4" fmla="*/ 416533 w 805832"/>
              <a:gd name="connsiteY4" fmla="*/ 9054 h 126749"/>
              <a:gd name="connsiteX5" fmla="*/ 443693 w 805832"/>
              <a:gd name="connsiteY5" fmla="*/ 27161 h 126749"/>
              <a:gd name="connsiteX6" fmla="*/ 470853 w 805832"/>
              <a:gd name="connsiteY6" fmla="*/ 36214 h 126749"/>
              <a:gd name="connsiteX7" fmla="*/ 488960 w 805832"/>
              <a:gd name="connsiteY7" fmla="*/ 63375 h 126749"/>
              <a:gd name="connsiteX8" fmla="*/ 479907 w 805832"/>
              <a:gd name="connsiteY8" fmla="*/ 99589 h 126749"/>
              <a:gd name="connsiteX9" fmla="*/ 452746 w 805832"/>
              <a:gd name="connsiteY9" fmla="*/ 108642 h 126749"/>
              <a:gd name="connsiteX10" fmla="*/ 407479 w 805832"/>
              <a:gd name="connsiteY10" fmla="*/ 117696 h 126749"/>
              <a:gd name="connsiteX11" fmla="*/ 380319 w 805832"/>
              <a:gd name="connsiteY11" fmla="*/ 126749 h 126749"/>
              <a:gd name="connsiteX12" fmla="*/ 135875 w 805832"/>
              <a:gd name="connsiteY12" fmla="*/ 117696 h 126749"/>
              <a:gd name="connsiteX13" fmla="*/ 108715 w 805832"/>
              <a:gd name="connsiteY13" fmla="*/ 108642 h 126749"/>
              <a:gd name="connsiteX14" fmla="*/ 27234 w 805832"/>
              <a:gd name="connsiteY14" fmla="*/ 99589 h 126749"/>
              <a:gd name="connsiteX15" fmla="*/ 73 w 805832"/>
              <a:gd name="connsiteY15" fmla="*/ 81482 h 126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05832" h="126749">
                <a:moveTo>
                  <a:pt x="805832" y="27161"/>
                </a:moveTo>
                <a:lnTo>
                  <a:pt x="724350" y="18107"/>
                </a:lnTo>
                <a:cubicBezTo>
                  <a:pt x="691183" y="14790"/>
                  <a:pt x="657837" y="13188"/>
                  <a:pt x="624762" y="9054"/>
                </a:cubicBezTo>
                <a:cubicBezTo>
                  <a:pt x="609493" y="7145"/>
                  <a:pt x="594584" y="3018"/>
                  <a:pt x="579495" y="0"/>
                </a:cubicBezTo>
                <a:cubicBezTo>
                  <a:pt x="525174" y="3018"/>
                  <a:pt x="469881" y="-1616"/>
                  <a:pt x="416533" y="9054"/>
                </a:cubicBezTo>
                <a:cubicBezTo>
                  <a:pt x="405863" y="11188"/>
                  <a:pt x="433961" y="22295"/>
                  <a:pt x="443693" y="27161"/>
                </a:cubicBezTo>
                <a:cubicBezTo>
                  <a:pt x="452229" y="31429"/>
                  <a:pt x="461800" y="33196"/>
                  <a:pt x="470853" y="36214"/>
                </a:cubicBezTo>
                <a:cubicBezTo>
                  <a:pt x="476889" y="45268"/>
                  <a:pt x="487421" y="52603"/>
                  <a:pt x="488960" y="63375"/>
                </a:cubicBezTo>
                <a:cubicBezTo>
                  <a:pt x="490720" y="75693"/>
                  <a:pt x="487680" y="89873"/>
                  <a:pt x="479907" y="99589"/>
                </a:cubicBezTo>
                <a:cubicBezTo>
                  <a:pt x="473945" y="107041"/>
                  <a:pt x="462004" y="106327"/>
                  <a:pt x="452746" y="108642"/>
                </a:cubicBezTo>
                <a:cubicBezTo>
                  <a:pt x="437818" y="112374"/>
                  <a:pt x="422407" y="113964"/>
                  <a:pt x="407479" y="117696"/>
                </a:cubicBezTo>
                <a:cubicBezTo>
                  <a:pt x="398221" y="120011"/>
                  <a:pt x="389372" y="123731"/>
                  <a:pt x="380319" y="126749"/>
                </a:cubicBezTo>
                <a:cubicBezTo>
                  <a:pt x="298838" y="123731"/>
                  <a:pt x="217232" y="123120"/>
                  <a:pt x="135875" y="117696"/>
                </a:cubicBezTo>
                <a:cubicBezTo>
                  <a:pt x="126353" y="117061"/>
                  <a:pt x="118128" y="110211"/>
                  <a:pt x="108715" y="108642"/>
                </a:cubicBezTo>
                <a:cubicBezTo>
                  <a:pt x="81759" y="104149"/>
                  <a:pt x="54394" y="102607"/>
                  <a:pt x="27234" y="99589"/>
                </a:cubicBezTo>
                <a:cubicBezTo>
                  <a:pt x="-2790" y="89581"/>
                  <a:pt x="73" y="100078"/>
                  <a:pt x="73" y="81482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800600" y="2209800"/>
            <a:ext cx="2847511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See derivation of (92.6)    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5562600"/>
            <a:ext cx="3657600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What would be the lowest spatial period and the relative amplitude of this component?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1894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2" t="3138" r="2238"/>
          <a:stretch/>
        </p:blipFill>
        <p:spPr bwMode="auto">
          <a:xfrm>
            <a:off x="1295400" y="402562"/>
            <a:ext cx="6172200" cy="5670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86200" y="6072658"/>
            <a:ext cx="5099538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What do you expect for the value of this index?</a:t>
            </a:r>
          </a:p>
          <a:p>
            <a:r>
              <a:rPr lang="en-US" sz="2000" dirty="0" smtClean="0"/>
              <a:t>What do you expect for its imaginary part?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192879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57"/>
          <a:stretch/>
        </p:blipFill>
        <p:spPr bwMode="auto">
          <a:xfrm>
            <a:off x="1371600" y="381000"/>
            <a:ext cx="6697288" cy="4580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19200" y="5638800"/>
            <a:ext cx="7277954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What do you expect for the relative magnitudes of </a:t>
            </a:r>
            <a:r>
              <a:rPr lang="en-US" dirty="0" err="1" smtClean="0"/>
              <a:t>n</a:t>
            </a:r>
            <a:r>
              <a:rPr lang="en-US" b="1" baseline="-25000" dirty="0" err="1" smtClean="0"/>
              <a:t>b</a:t>
            </a:r>
            <a:r>
              <a:rPr lang="en-US" dirty="0" smtClean="0"/>
              <a:t> for large and small b?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212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53" y="2133598"/>
            <a:ext cx="4864478" cy="37283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1" y="609600"/>
            <a:ext cx="556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Example:  Thin film grazing incidence “2-theta” scan.  </a:t>
            </a:r>
          </a:p>
          <a:p>
            <a:r>
              <a:rPr lang="en-US" dirty="0" smtClean="0"/>
              <a:t>Why the peaks?  Why are they characteristic of one specific crystal?  What determines their intensities and locations?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396363"/>
            <a:ext cx="4270444" cy="320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6841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1" t="18033" r="700"/>
          <a:stretch/>
        </p:blipFill>
        <p:spPr bwMode="auto">
          <a:xfrm>
            <a:off x="1447800" y="1752600"/>
            <a:ext cx="6552297" cy="380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0" y="685800"/>
            <a:ext cx="417165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Fourier component of the electron density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6233661"/>
            <a:ext cx="883607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Explains why we see just narrow peaks and why they are labeled by reciprocal lattice vectors.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4300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609600"/>
            <a:ext cx="6295919" cy="577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15000" y="2297668"/>
            <a:ext cx="2304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(For one of the peaks.)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9600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9"/>
          <a:stretch/>
        </p:blipFill>
        <p:spPr bwMode="auto">
          <a:xfrm>
            <a:off x="1371600" y="1219200"/>
            <a:ext cx="6630515" cy="422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77392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9"/>
          <a:stretch/>
        </p:blipFill>
        <p:spPr bwMode="auto">
          <a:xfrm>
            <a:off x="1204102" y="228600"/>
            <a:ext cx="6492098" cy="5854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76391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838200"/>
            <a:ext cx="6439431" cy="467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30925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066800"/>
            <a:ext cx="7096215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02788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14400"/>
            <a:ext cx="7361825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94969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81000"/>
            <a:ext cx="6176963" cy="59307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Arc 1"/>
          <p:cNvSpPr/>
          <p:nvPr/>
        </p:nvSpPr>
        <p:spPr>
          <a:xfrm rot="10800000">
            <a:off x="5562600" y="2362198"/>
            <a:ext cx="152400" cy="228601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c 3"/>
          <p:cNvSpPr/>
          <p:nvPr/>
        </p:nvSpPr>
        <p:spPr>
          <a:xfrm rot="10800000" flipH="1">
            <a:off x="5105400" y="2362200"/>
            <a:ext cx="152400" cy="228601"/>
          </a:xfrm>
          <a:prstGeom prst="arc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800600" y="2572693"/>
            <a:ext cx="304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953000" y="2209800"/>
            <a:ext cx="152400" cy="1523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7419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43000"/>
            <a:ext cx="6327140" cy="454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68115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13" y="1176338"/>
            <a:ext cx="5591175" cy="450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6505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5558542" cy="471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239643" y="990600"/>
            <a:ext cx="27901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Cu K</a:t>
            </a:r>
            <a:r>
              <a:rPr lang="en-US" dirty="0">
                <a:latin typeface="Symbol" panose="05050102010706020507" pitchFamily="18" charset="2"/>
              </a:rPr>
              <a:t></a:t>
            </a:r>
            <a:r>
              <a:rPr lang="en-US" dirty="0"/>
              <a:t> </a:t>
            </a:r>
            <a:r>
              <a:rPr lang="en-US" dirty="0" smtClean="0"/>
              <a:t>X-ray: </a:t>
            </a:r>
            <a:r>
              <a:rPr lang="en-US" dirty="0"/>
              <a:t>0.1540598 nm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91621" y="1600200"/>
            <a:ext cx="3086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Inter-atomic distances ~0.2 nm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88372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" t="2200"/>
          <a:stretch/>
        </p:blipFill>
        <p:spPr bwMode="auto">
          <a:xfrm>
            <a:off x="1066800" y="1523999"/>
            <a:ext cx="6229350" cy="33861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77722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41" b="33449"/>
          <a:stretch/>
        </p:blipFill>
        <p:spPr bwMode="auto">
          <a:xfrm>
            <a:off x="1738313" y="666750"/>
            <a:ext cx="5500687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5756584"/>
            <a:ext cx="3582900" cy="6983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8857" y="5874368"/>
            <a:ext cx="1499143" cy="46276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-29167" r="-1"/>
          <a:stretch/>
        </p:blipFill>
        <p:spPr>
          <a:xfrm>
            <a:off x="5862621" y="4984150"/>
            <a:ext cx="2362201" cy="53073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TextBox 5"/>
          <p:cNvSpPr txBox="1"/>
          <p:nvPr/>
        </p:nvSpPr>
        <p:spPr>
          <a:xfrm>
            <a:off x="8229600" y="4819375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Bragg-</a:t>
            </a:r>
            <a:r>
              <a:rPr lang="en-US" dirty="0" err="1" smtClean="0"/>
              <a:t>Vul’f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30994" y="4592060"/>
            <a:ext cx="2363529" cy="6406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61670" y="4733462"/>
            <a:ext cx="1201990" cy="4090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8"/>
          <a:srcRect t="-27258" b="-40888"/>
          <a:stretch/>
        </p:blipFill>
        <p:spPr>
          <a:xfrm>
            <a:off x="4799786" y="3537386"/>
            <a:ext cx="1905814" cy="94009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Freeform 9"/>
          <p:cNvSpPr/>
          <p:nvPr/>
        </p:nvSpPr>
        <p:spPr>
          <a:xfrm>
            <a:off x="4463358" y="4617267"/>
            <a:ext cx="1113577" cy="181070"/>
          </a:xfrm>
          <a:custGeom>
            <a:avLst/>
            <a:gdLst>
              <a:gd name="connsiteX0" fmla="*/ 0 w 1113577"/>
              <a:gd name="connsiteY0" fmla="*/ 144856 h 181070"/>
              <a:gd name="connsiteX1" fmla="*/ 45268 w 1113577"/>
              <a:gd name="connsiteY1" fmla="*/ 108642 h 181070"/>
              <a:gd name="connsiteX2" fmla="*/ 63375 w 1113577"/>
              <a:gd name="connsiteY2" fmla="*/ 81482 h 181070"/>
              <a:gd name="connsiteX3" fmla="*/ 117695 w 1113577"/>
              <a:gd name="connsiteY3" fmla="*/ 54321 h 181070"/>
              <a:gd name="connsiteX4" fmla="*/ 253497 w 1113577"/>
              <a:gd name="connsiteY4" fmla="*/ 63375 h 181070"/>
              <a:gd name="connsiteX5" fmla="*/ 280658 w 1113577"/>
              <a:gd name="connsiteY5" fmla="*/ 72428 h 181070"/>
              <a:gd name="connsiteX6" fmla="*/ 407406 w 1113577"/>
              <a:gd name="connsiteY6" fmla="*/ 63375 h 181070"/>
              <a:gd name="connsiteX7" fmla="*/ 434567 w 1113577"/>
              <a:gd name="connsiteY7" fmla="*/ 45268 h 181070"/>
              <a:gd name="connsiteX8" fmla="*/ 479834 w 1113577"/>
              <a:gd name="connsiteY8" fmla="*/ 0 h 181070"/>
              <a:gd name="connsiteX9" fmla="*/ 561315 w 1113577"/>
              <a:gd name="connsiteY9" fmla="*/ 45268 h 181070"/>
              <a:gd name="connsiteX10" fmla="*/ 814812 w 1113577"/>
              <a:gd name="connsiteY10" fmla="*/ 45268 h 181070"/>
              <a:gd name="connsiteX11" fmla="*/ 905347 w 1113577"/>
              <a:gd name="connsiteY11" fmla="*/ 72428 h 181070"/>
              <a:gd name="connsiteX12" fmla="*/ 932507 w 1113577"/>
              <a:gd name="connsiteY12" fmla="*/ 81482 h 181070"/>
              <a:gd name="connsiteX13" fmla="*/ 959668 w 1113577"/>
              <a:gd name="connsiteY13" fmla="*/ 90535 h 181070"/>
              <a:gd name="connsiteX14" fmla="*/ 1041149 w 1113577"/>
              <a:gd name="connsiteY14" fmla="*/ 126749 h 181070"/>
              <a:gd name="connsiteX15" fmla="*/ 1068309 w 1113577"/>
              <a:gd name="connsiteY15" fmla="*/ 135802 h 181070"/>
              <a:gd name="connsiteX16" fmla="*/ 1086416 w 1113577"/>
              <a:gd name="connsiteY16" fmla="*/ 162963 h 181070"/>
              <a:gd name="connsiteX17" fmla="*/ 1113577 w 1113577"/>
              <a:gd name="connsiteY17" fmla="*/ 181070 h 181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113577" h="181070">
                <a:moveTo>
                  <a:pt x="0" y="144856"/>
                </a:moveTo>
                <a:cubicBezTo>
                  <a:pt x="15089" y="132785"/>
                  <a:pt x="31604" y="122306"/>
                  <a:pt x="45268" y="108642"/>
                </a:cubicBezTo>
                <a:cubicBezTo>
                  <a:pt x="52962" y="100948"/>
                  <a:pt x="55681" y="89176"/>
                  <a:pt x="63375" y="81482"/>
                </a:cubicBezTo>
                <a:cubicBezTo>
                  <a:pt x="80925" y="63932"/>
                  <a:pt x="95605" y="61685"/>
                  <a:pt x="117695" y="54321"/>
                </a:cubicBezTo>
                <a:cubicBezTo>
                  <a:pt x="162962" y="57339"/>
                  <a:pt x="208407" y="58365"/>
                  <a:pt x="253497" y="63375"/>
                </a:cubicBezTo>
                <a:cubicBezTo>
                  <a:pt x="262982" y="64429"/>
                  <a:pt x="271115" y="72428"/>
                  <a:pt x="280658" y="72428"/>
                </a:cubicBezTo>
                <a:cubicBezTo>
                  <a:pt x="323015" y="72428"/>
                  <a:pt x="365157" y="66393"/>
                  <a:pt x="407406" y="63375"/>
                </a:cubicBezTo>
                <a:cubicBezTo>
                  <a:pt x="416460" y="57339"/>
                  <a:pt x="426873" y="52962"/>
                  <a:pt x="434567" y="45268"/>
                </a:cubicBezTo>
                <a:cubicBezTo>
                  <a:pt x="494927" y="-15092"/>
                  <a:pt x="407404" y="48287"/>
                  <a:pt x="479834" y="0"/>
                </a:cubicBezTo>
                <a:cubicBezTo>
                  <a:pt x="542095" y="41508"/>
                  <a:pt x="513510" y="29332"/>
                  <a:pt x="561315" y="45268"/>
                </a:cubicBezTo>
                <a:cubicBezTo>
                  <a:pt x="680480" y="30372"/>
                  <a:pt x="642298" y="30892"/>
                  <a:pt x="814812" y="45268"/>
                </a:cubicBezTo>
                <a:cubicBezTo>
                  <a:pt x="833058" y="46789"/>
                  <a:pt x="895186" y="69041"/>
                  <a:pt x="905347" y="72428"/>
                </a:cubicBezTo>
                <a:lnTo>
                  <a:pt x="932507" y="81482"/>
                </a:lnTo>
                <a:lnTo>
                  <a:pt x="959668" y="90535"/>
                </a:lnTo>
                <a:cubicBezTo>
                  <a:pt x="1002708" y="119229"/>
                  <a:pt x="976506" y="105202"/>
                  <a:pt x="1041149" y="126749"/>
                </a:cubicBezTo>
                <a:lnTo>
                  <a:pt x="1068309" y="135802"/>
                </a:lnTo>
                <a:cubicBezTo>
                  <a:pt x="1074345" y="144856"/>
                  <a:pt x="1078722" y="155269"/>
                  <a:pt x="1086416" y="162963"/>
                </a:cubicBezTo>
                <a:cubicBezTo>
                  <a:pt x="1094110" y="170657"/>
                  <a:pt x="1113577" y="181070"/>
                  <a:pt x="1113577" y="181070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4762123" y="4191754"/>
            <a:ext cx="1820000" cy="262551"/>
          </a:xfrm>
          <a:custGeom>
            <a:avLst/>
            <a:gdLst>
              <a:gd name="connsiteX0" fmla="*/ 27160 w 1820000"/>
              <a:gd name="connsiteY0" fmla="*/ 0 h 262551"/>
              <a:gd name="connsiteX1" fmla="*/ 9053 w 1820000"/>
              <a:gd name="connsiteY1" fmla="*/ 45268 h 262551"/>
              <a:gd name="connsiteX2" fmla="*/ 0 w 1820000"/>
              <a:gd name="connsiteY2" fmla="*/ 72428 h 262551"/>
              <a:gd name="connsiteX3" fmla="*/ 27160 w 1820000"/>
              <a:gd name="connsiteY3" fmla="*/ 135802 h 262551"/>
              <a:gd name="connsiteX4" fmla="*/ 54321 w 1820000"/>
              <a:gd name="connsiteY4" fmla="*/ 144856 h 262551"/>
              <a:gd name="connsiteX5" fmla="*/ 108641 w 1820000"/>
              <a:gd name="connsiteY5" fmla="*/ 172016 h 262551"/>
              <a:gd name="connsiteX6" fmla="*/ 244443 w 1820000"/>
              <a:gd name="connsiteY6" fmla="*/ 162963 h 262551"/>
              <a:gd name="connsiteX7" fmla="*/ 362138 w 1820000"/>
              <a:gd name="connsiteY7" fmla="*/ 135802 h 262551"/>
              <a:gd name="connsiteX8" fmla="*/ 506994 w 1820000"/>
              <a:gd name="connsiteY8" fmla="*/ 126749 h 262551"/>
              <a:gd name="connsiteX9" fmla="*/ 633742 w 1820000"/>
              <a:gd name="connsiteY9" fmla="*/ 135802 h 262551"/>
              <a:gd name="connsiteX10" fmla="*/ 660903 w 1820000"/>
              <a:gd name="connsiteY10" fmla="*/ 144856 h 262551"/>
              <a:gd name="connsiteX11" fmla="*/ 688063 w 1820000"/>
              <a:gd name="connsiteY11" fmla="*/ 172016 h 262551"/>
              <a:gd name="connsiteX12" fmla="*/ 733330 w 1820000"/>
              <a:gd name="connsiteY12" fmla="*/ 208230 h 262551"/>
              <a:gd name="connsiteX13" fmla="*/ 760491 w 1820000"/>
              <a:gd name="connsiteY13" fmla="*/ 181070 h 262551"/>
              <a:gd name="connsiteX14" fmla="*/ 923453 w 1820000"/>
              <a:gd name="connsiteY14" fmla="*/ 190123 h 262551"/>
              <a:gd name="connsiteX15" fmla="*/ 968721 w 1820000"/>
              <a:gd name="connsiteY15" fmla="*/ 199177 h 262551"/>
              <a:gd name="connsiteX16" fmla="*/ 1059255 w 1820000"/>
              <a:gd name="connsiteY16" fmla="*/ 226337 h 262551"/>
              <a:gd name="connsiteX17" fmla="*/ 1086416 w 1820000"/>
              <a:gd name="connsiteY17" fmla="*/ 235391 h 262551"/>
              <a:gd name="connsiteX18" fmla="*/ 1140736 w 1820000"/>
              <a:gd name="connsiteY18" fmla="*/ 244444 h 262551"/>
              <a:gd name="connsiteX19" fmla="*/ 1176950 w 1820000"/>
              <a:gd name="connsiteY19" fmla="*/ 253497 h 262551"/>
              <a:gd name="connsiteX20" fmla="*/ 1249378 w 1820000"/>
              <a:gd name="connsiteY20" fmla="*/ 262551 h 262551"/>
              <a:gd name="connsiteX21" fmla="*/ 1493822 w 1820000"/>
              <a:gd name="connsiteY21" fmla="*/ 253497 h 262551"/>
              <a:gd name="connsiteX22" fmla="*/ 1520982 w 1820000"/>
              <a:gd name="connsiteY22" fmla="*/ 244444 h 262551"/>
              <a:gd name="connsiteX23" fmla="*/ 1584356 w 1820000"/>
              <a:gd name="connsiteY23" fmla="*/ 235391 h 262551"/>
              <a:gd name="connsiteX24" fmla="*/ 1674891 w 1820000"/>
              <a:gd name="connsiteY24" fmla="*/ 208230 h 262551"/>
              <a:gd name="connsiteX25" fmla="*/ 1702051 w 1820000"/>
              <a:gd name="connsiteY25" fmla="*/ 199177 h 262551"/>
              <a:gd name="connsiteX26" fmla="*/ 1729212 w 1820000"/>
              <a:gd name="connsiteY26" fmla="*/ 181070 h 262551"/>
              <a:gd name="connsiteX27" fmla="*/ 1756372 w 1820000"/>
              <a:gd name="connsiteY27" fmla="*/ 172016 h 262551"/>
              <a:gd name="connsiteX28" fmla="*/ 1801639 w 1820000"/>
              <a:gd name="connsiteY28" fmla="*/ 135802 h 262551"/>
              <a:gd name="connsiteX29" fmla="*/ 1819746 w 1820000"/>
              <a:gd name="connsiteY29" fmla="*/ 45268 h 262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1820000" h="262551">
                <a:moveTo>
                  <a:pt x="27160" y="0"/>
                </a:moveTo>
                <a:cubicBezTo>
                  <a:pt x="21124" y="15089"/>
                  <a:pt x="14759" y="30051"/>
                  <a:pt x="9053" y="45268"/>
                </a:cubicBezTo>
                <a:cubicBezTo>
                  <a:pt x="5702" y="54203"/>
                  <a:pt x="0" y="62885"/>
                  <a:pt x="0" y="72428"/>
                </a:cubicBezTo>
                <a:cubicBezTo>
                  <a:pt x="0" y="89826"/>
                  <a:pt x="12375" y="123974"/>
                  <a:pt x="27160" y="135802"/>
                </a:cubicBezTo>
                <a:cubicBezTo>
                  <a:pt x="34612" y="141764"/>
                  <a:pt x="45785" y="140588"/>
                  <a:pt x="54321" y="144856"/>
                </a:cubicBezTo>
                <a:cubicBezTo>
                  <a:pt x="124518" y="179955"/>
                  <a:pt x="40377" y="149262"/>
                  <a:pt x="108641" y="172016"/>
                </a:cubicBezTo>
                <a:cubicBezTo>
                  <a:pt x="153908" y="168998"/>
                  <a:pt x="199456" y="168831"/>
                  <a:pt x="244443" y="162963"/>
                </a:cubicBezTo>
                <a:cubicBezTo>
                  <a:pt x="293152" y="156610"/>
                  <a:pt x="316366" y="140161"/>
                  <a:pt x="362138" y="135802"/>
                </a:cubicBezTo>
                <a:cubicBezTo>
                  <a:pt x="410300" y="131215"/>
                  <a:pt x="458709" y="129767"/>
                  <a:pt x="506994" y="126749"/>
                </a:cubicBezTo>
                <a:cubicBezTo>
                  <a:pt x="549243" y="129767"/>
                  <a:pt x="591675" y="130853"/>
                  <a:pt x="633742" y="135802"/>
                </a:cubicBezTo>
                <a:cubicBezTo>
                  <a:pt x="643220" y="136917"/>
                  <a:pt x="652962" y="139562"/>
                  <a:pt x="660903" y="144856"/>
                </a:cubicBezTo>
                <a:cubicBezTo>
                  <a:pt x="671556" y="151958"/>
                  <a:pt x="679010" y="162963"/>
                  <a:pt x="688063" y="172016"/>
                </a:cubicBezTo>
                <a:cubicBezTo>
                  <a:pt x="706329" y="226813"/>
                  <a:pt x="692160" y="242538"/>
                  <a:pt x="733330" y="208230"/>
                </a:cubicBezTo>
                <a:cubicBezTo>
                  <a:pt x="743166" y="200033"/>
                  <a:pt x="751437" y="190123"/>
                  <a:pt x="760491" y="181070"/>
                </a:cubicBezTo>
                <a:cubicBezTo>
                  <a:pt x="814812" y="184088"/>
                  <a:pt x="869253" y="185410"/>
                  <a:pt x="923453" y="190123"/>
                </a:cubicBezTo>
                <a:cubicBezTo>
                  <a:pt x="938783" y="191456"/>
                  <a:pt x="953699" y="195839"/>
                  <a:pt x="968721" y="199177"/>
                </a:cubicBezTo>
                <a:cubicBezTo>
                  <a:pt x="1009771" y="208299"/>
                  <a:pt x="1014114" y="211290"/>
                  <a:pt x="1059255" y="226337"/>
                </a:cubicBezTo>
                <a:cubicBezTo>
                  <a:pt x="1068309" y="229355"/>
                  <a:pt x="1077002" y="233822"/>
                  <a:pt x="1086416" y="235391"/>
                </a:cubicBezTo>
                <a:cubicBezTo>
                  <a:pt x="1104523" y="238409"/>
                  <a:pt x="1122736" y="240844"/>
                  <a:pt x="1140736" y="244444"/>
                </a:cubicBezTo>
                <a:cubicBezTo>
                  <a:pt x="1152937" y="246884"/>
                  <a:pt x="1164676" y="251451"/>
                  <a:pt x="1176950" y="253497"/>
                </a:cubicBezTo>
                <a:cubicBezTo>
                  <a:pt x="1200950" y="257497"/>
                  <a:pt x="1225235" y="259533"/>
                  <a:pt x="1249378" y="262551"/>
                </a:cubicBezTo>
                <a:cubicBezTo>
                  <a:pt x="1330859" y="259533"/>
                  <a:pt x="1412465" y="258921"/>
                  <a:pt x="1493822" y="253497"/>
                </a:cubicBezTo>
                <a:cubicBezTo>
                  <a:pt x="1503344" y="252862"/>
                  <a:pt x="1511624" y="246315"/>
                  <a:pt x="1520982" y="244444"/>
                </a:cubicBezTo>
                <a:cubicBezTo>
                  <a:pt x="1541907" y="240259"/>
                  <a:pt x="1563361" y="239208"/>
                  <a:pt x="1584356" y="235391"/>
                </a:cubicBezTo>
                <a:cubicBezTo>
                  <a:pt x="1614453" y="229919"/>
                  <a:pt x="1646551" y="217677"/>
                  <a:pt x="1674891" y="208230"/>
                </a:cubicBezTo>
                <a:lnTo>
                  <a:pt x="1702051" y="199177"/>
                </a:lnTo>
                <a:cubicBezTo>
                  <a:pt x="1711105" y="193141"/>
                  <a:pt x="1719480" y="185936"/>
                  <a:pt x="1729212" y="181070"/>
                </a:cubicBezTo>
                <a:cubicBezTo>
                  <a:pt x="1737748" y="176802"/>
                  <a:pt x="1748920" y="177978"/>
                  <a:pt x="1756372" y="172016"/>
                </a:cubicBezTo>
                <a:cubicBezTo>
                  <a:pt x="1814873" y="125215"/>
                  <a:pt x="1733372" y="158559"/>
                  <a:pt x="1801639" y="135802"/>
                </a:cubicBezTo>
                <a:cubicBezTo>
                  <a:pt x="1823563" y="70030"/>
                  <a:pt x="1819746" y="100568"/>
                  <a:pt x="1819746" y="4526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4952246" y="4418091"/>
            <a:ext cx="506994" cy="155108"/>
          </a:xfrm>
          <a:custGeom>
            <a:avLst/>
            <a:gdLst>
              <a:gd name="connsiteX0" fmla="*/ 506994 w 506994"/>
              <a:gd name="connsiteY0" fmla="*/ 0 h 155108"/>
              <a:gd name="connsiteX1" fmla="*/ 461726 w 506994"/>
              <a:gd name="connsiteY1" fmla="*/ 54321 h 155108"/>
              <a:gd name="connsiteX2" fmla="*/ 434566 w 506994"/>
              <a:gd name="connsiteY2" fmla="*/ 81481 h 155108"/>
              <a:gd name="connsiteX3" fmla="*/ 380245 w 506994"/>
              <a:gd name="connsiteY3" fmla="*/ 99588 h 155108"/>
              <a:gd name="connsiteX4" fmla="*/ 316871 w 506994"/>
              <a:gd name="connsiteY4" fmla="*/ 90535 h 155108"/>
              <a:gd name="connsiteX5" fmla="*/ 262550 w 506994"/>
              <a:gd name="connsiteY5" fmla="*/ 63374 h 155108"/>
              <a:gd name="connsiteX6" fmla="*/ 153908 w 506994"/>
              <a:gd name="connsiteY6" fmla="*/ 36214 h 155108"/>
              <a:gd name="connsiteX7" fmla="*/ 90534 w 506994"/>
              <a:gd name="connsiteY7" fmla="*/ 45267 h 155108"/>
              <a:gd name="connsiteX8" fmla="*/ 36213 w 506994"/>
              <a:gd name="connsiteY8" fmla="*/ 63374 h 155108"/>
              <a:gd name="connsiteX9" fmla="*/ 18106 w 506994"/>
              <a:gd name="connsiteY9" fmla="*/ 117695 h 155108"/>
              <a:gd name="connsiteX10" fmla="*/ 9053 w 506994"/>
              <a:gd name="connsiteY10" fmla="*/ 153909 h 155108"/>
              <a:gd name="connsiteX11" fmla="*/ 0 w 506994"/>
              <a:gd name="connsiteY11" fmla="*/ 153909 h 1551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06994" h="155108">
                <a:moveTo>
                  <a:pt x="506994" y="0"/>
                </a:moveTo>
                <a:cubicBezTo>
                  <a:pt x="472160" y="87084"/>
                  <a:pt x="512046" y="20775"/>
                  <a:pt x="461726" y="54321"/>
                </a:cubicBezTo>
                <a:cubicBezTo>
                  <a:pt x="451073" y="61423"/>
                  <a:pt x="445758" y="75263"/>
                  <a:pt x="434566" y="81481"/>
                </a:cubicBezTo>
                <a:cubicBezTo>
                  <a:pt x="417881" y="90750"/>
                  <a:pt x="380245" y="99588"/>
                  <a:pt x="380245" y="99588"/>
                </a:cubicBezTo>
                <a:cubicBezTo>
                  <a:pt x="359120" y="96570"/>
                  <a:pt x="337796" y="94720"/>
                  <a:pt x="316871" y="90535"/>
                </a:cubicBezTo>
                <a:cubicBezTo>
                  <a:pt x="271846" y="81530"/>
                  <a:pt x="306249" y="82796"/>
                  <a:pt x="262550" y="63374"/>
                </a:cubicBezTo>
                <a:cubicBezTo>
                  <a:pt x="219508" y="44244"/>
                  <a:pt x="199459" y="43805"/>
                  <a:pt x="153908" y="36214"/>
                </a:cubicBezTo>
                <a:cubicBezTo>
                  <a:pt x="132783" y="39232"/>
                  <a:pt x="111327" y="40469"/>
                  <a:pt x="90534" y="45267"/>
                </a:cubicBezTo>
                <a:cubicBezTo>
                  <a:pt x="71936" y="49559"/>
                  <a:pt x="36213" y="63374"/>
                  <a:pt x="36213" y="63374"/>
                </a:cubicBezTo>
                <a:cubicBezTo>
                  <a:pt x="30177" y="81481"/>
                  <a:pt x="22735" y="99178"/>
                  <a:pt x="18106" y="117695"/>
                </a:cubicBezTo>
                <a:cubicBezTo>
                  <a:pt x="15088" y="129766"/>
                  <a:pt x="14617" y="142780"/>
                  <a:pt x="9053" y="153909"/>
                </a:cubicBezTo>
                <a:cubicBezTo>
                  <a:pt x="7704" y="156608"/>
                  <a:pt x="3018" y="153909"/>
                  <a:pt x="0" y="153909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8069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381000"/>
            <a:ext cx="3075686" cy="8539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1371600"/>
            <a:ext cx="1423372" cy="6268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7000" y="2362200"/>
            <a:ext cx="711686" cy="5141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20070" y="3143824"/>
            <a:ext cx="635228" cy="7035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48200" y="2438400"/>
            <a:ext cx="41567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 = characteristic linear dimension of body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4343400"/>
            <a:ext cx="8447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Total cross section ~ Integrated intensity of the principal maximum ~ sample volume^4/3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7879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2" t="15190" b="2110"/>
          <a:stretch/>
        </p:blipFill>
        <p:spPr bwMode="auto">
          <a:xfrm>
            <a:off x="1905000" y="1524000"/>
            <a:ext cx="54102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381000"/>
            <a:ext cx="8150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about the </a:t>
            </a:r>
            <a:r>
              <a:rPr lang="en-US" i="1" dirty="0" smtClean="0"/>
              <a:t>peak</a:t>
            </a:r>
            <a:r>
              <a:rPr lang="en-US" dirty="0" smtClean="0"/>
              <a:t> of the principal maximum?  How does that depend on volume?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96172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68" r="62355" b="35611"/>
          <a:stretch/>
        </p:blipFill>
        <p:spPr bwMode="auto">
          <a:xfrm>
            <a:off x="2105025" y="2514599"/>
            <a:ext cx="1857375" cy="129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00200" y="609600"/>
            <a:ext cx="4835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about the </a:t>
            </a:r>
            <a:r>
              <a:rPr lang="en-US" i="1" dirty="0" smtClean="0"/>
              <a:t>width</a:t>
            </a:r>
            <a:r>
              <a:rPr lang="en-US" dirty="0" smtClean="0"/>
              <a:t> of the principal maximum?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3983"/>
          <a:stretch/>
        </p:blipFill>
        <p:spPr>
          <a:xfrm>
            <a:off x="3886200" y="4191001"/>
            <a:ext cx="3532072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1896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8" t="24790" r="4167"/>
          <a:stretch/>
        </p:blipFill>
        <p:spPr bwMode="auto">
          <a:xfrm>
            <a:off x="1905000" y="1905000"/>
            <a:ext cx="5105400" cy="3409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5791200"/>
            <a:ext cx="2609850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9661" y="685800"/>
            <a:ext cx="5463729" cy="978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9562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438400"/>
            <a:ext cx="6383080" cy="3240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33400"/>
            <a:ext cx="2609850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7629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53" y="381000"/>
            <a:ext cx="8117854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29400" y="38100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Because c &gt;&gt; </a:t>
            </a:r>
            <a:r>
              <a:rPr lang="en-US" i="1" dirty="0" smtClean="0"/>
              <a:t>v</a:t>
            </a:r>
            <a:r>
              <a:rPr lang="en-US" dirty="0" smtClean="0"/>
              <a:t> and </a:t>
            </a:r>
            <a:r>
              <a:rPr lang="en-US" dirty="0" err="1" smtClean="0">
                <a:latin typeface="Symbol" panose="05050102010706020507" pitchFamily="18" charset="2"/>
              </a:rPr>
              <a:t>l</a:t>
            </a:r>
            <a:r>
              <a:rPr lang="en-US" dirty="0" err="1" smtClean="0"/>
              <a:t>~a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901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" t="2591"/>
          <a:stretch/>
        </p:blipFill>
        <p:spPr bwMode="auto">
          <a:xfrm>
            <a:off x="1600200" y="914400"/>
            <a:ext cx="6289010" cy="4814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6539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05" y="381001"/>
            <a:ext cx="7579534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125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0"/>
          <a:stretch/>
        </p:blipFill>
        <p:spPr bwMode="auto">
          <a:xfrm>
            <a:off x="762000" y="457200"/>
            <a:ext cx="7239000" cy="6224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2590800"/>
            <a:ext cx="19812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(Not the total microscopic fields </a:t>
            </a:r>
            <a:r>
              <a:rPr lang="en-US" b="1" dirty="0" smtClean="0"/>
              <a:t>e</a:t>
            </a:r>
            <a:r>
              <a:rPr lang="en-US" dirty="0" smtClean="0"/>
              <a:t> and </a:t>
            </a:r>
            <a:r>
              <a:rPr lang="en-US" b="1" dirty="0" smtClean="0"/>
              <a:t>h</a:t>
            </a:r>
            <a:r>
              <a:rPr lang="en-US" dirty="0" smtClean="0"/>
              <a:t> in the crystal)</a:t>
            </a:r>
          </a:p>
        </p:txBody>
      </p:sp>
    </p:spTree>
    <p:extLst>
      <p:ext uri="{BB962C8B-B14F-4D97-AF65-F5344CB8AC3E}">
        <p14:creationId xmlns:p14="http://schemas.microsoft.com/office/powerpoint/2010/main" val="13158255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75"/>
          <a:stretch/>
        </p:blipFill>
        <p:spPr bwMode="auto">
          <a:xfrm>
            <a:off x="915040" y="685800"/>
            <a:ext cx="6910080" cy="415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71137" y="228600"/>
            <a:ext cx="4453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source term is the cause of the scattering</a:t>
            </a: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658" y="4838701"/>
            <a:ext cx="6059342" cy="198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7470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175" y="381000"/>
            <a:ext cx="7933704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29013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232</Words>
  <Application>Microsoft Office PowerPoint</Application>
  <PresentationFormat>On-screen Show (4:3)</PresentationFormat>
  <Paragraphs>28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Symbol</vt:lpstr>
      <vt:lpstr>Office Theme</vt:lpstr>
      <vt:lpstr>The general theory of X-ray scattering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general theory of X-ray scattering</dc:title>
  <dc:creator>Robert</dc:creator>
  <cp:lastModifiedBy>Robert Peale</cp:lastModifiedBy>
  <cp:revision>16</cp:revision>
  <dcterms:created xsi:type="dcterms:W3CDTF">2016-09-26T23:50:03Z</dcterms:created>
  <dcterms:modified xsi:type="dcterms:W3CDTF">2016-10-04T14:07:41Z</dcterms:modified>
</cp:coreProperties>
</file>