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94660"/>
  </p:normalViewPr>
  <p:slideViewPr>
    <p:cSldViewPr snapToGrid="0">
      <p:cViewPr varScale="1">
        <p:scale>
          <a:sx n="75" d="100"/>
          <a:sy n="75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B45C-D403-40BC-80D1-B67BA5D600E6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16FD-EE7F-4E17-B0CD-7F97FBE00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85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B45C-D403-40BC-80D1-B67BA5D600E6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16FD-EE7F-4E17-B0CD-7F97FBE00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66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B45C-D403-40BC-80D1-B67BA5D600E6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16FD-EE7F-4E17-B0CD-7F97FBE00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8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B45C-D403-40BC-80D1-B67BA5D600E6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16FD-EE7F-4E17-B0CD-7F97FBE00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26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B45C-D403-40BC-80D1-B67BA5D600E6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16FD-EE7F-4E17-B0CD-7F97FBE00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86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B45C-D403-40BC-80D1-B67BA5D600E6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16FD-EE7F-4E17-B0CD-7F97FBE00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60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B45C-D403-40BC-80D1-B67BA5D600E6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16FD-EE7F-4E17-B0CD-7F97FBE00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0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B45C-D403-40BC-80D1-B67BA5D600E6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16FD-EE7F-4E17-B0CD-7F97FBE00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15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B45C-D403-40BC-80D1-B67BA5D600E6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16FD-EE7F-4E17-B0CD-7F97FBE00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3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B45C-D403-40BC-80D1-B67BA5D600E6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16FD-EE7F-4E17-B0CD-7F97FBE00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3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B45C-D403-40BC-80D1-B67BA5D600E6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16FD-EE7F-4E17-B0CD-7F97FBE00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58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DB45C-D403-40BC-80D1-B67BA5D600E6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516FD-EE7F-4E17-B0CD-7F97FBE00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52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Scattering by free charges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LL2 section 78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053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2521" r="9554" b="51896"/>
          <a:stretch/>
        </p:blipFill>
        <p:spPr>
          <a:xfrm>
            <a:off x="1524000" y="327343"/>
            <a:ext cx="6337300" cy="29840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7000" y="3708400"/>
            <a:ext cx="89441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After averaging, we need a tensor with these properties that does not depend on </a:t>
            </a:r>
            <a:r>
              <a:rPr lang="en-US" sz="2000" b="1" dirty="0" smtClean="0"/>
              <a:t>e</a:t>
            </a:r>
            <a:r>
              <a:rPr lang="en-US" sz="2000" dirty="0" smtClean="0"/>
              <a:t>. </a:t>
            </a:r>
          </a:p>
          <a:p>
            <a:r>
              <a:rPr lang="en-US" sz="2000" dirty="0" smtClean="0"/>
              <a:t>This is it:</a:t>
            </a:r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525" y="5335588"/>
            <a:ext cx="325755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0410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42" y="1507114"/>
            <a:ext cx="8386715" cy="3843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406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2538413"/>
            <a:ext cx="2466974" cy="123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520700"/>
            <a:ext cx="3715270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4782343"/>
            <a:ext cx="2063239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46600" y="676275"/>
            <a:ext cx="45541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Maximum for forward and back scattering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660900" y="1885950"/>
            <a:ext cx="4243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Half as much for orthogonal scattering.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343401" y="3975100"/>
            <a:ext cx="4416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Because there is no radiation along the direction of the electron’s oscillation.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69665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00100" y="469900"/>
            <a:ext cx="45158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Scattering imparts a force on the electron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1384300"/>
            <a:ext cx="647202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Average energy density in the incident wave = &lt;W&gt;</a:t>
            </a:r>
          </a:p>
          <a:p>
            <a:r>
              <a:rPr lang="en-US" sz="2000" dirty="0" smtClean="0"/>
              <a:t>Average energy flux density (energy/area-time) = c &lt;W&gt;</a:t>
            </a:r>
          </a:p>
          <a:p>
            <a:r>
              <a:rPr lang="en-US" sz="2000" dirty="0" smtClean="0"/>
              <a:t>Average energy lost to scattering per unit time = c &lt;W&gt; </a:t>
            </a:r>
            <a:r>
              <a:rPr lang="en-US" sz="2000" dirty="0" smtClean="0">
                <a:latin typeface="Symbol" pitchFamily="18" charset="2"/>
              </a:rPr>
              <a:t>s</a:t>
            </a:r>
          </a:p>
          <a:p>
            <a:r>
              <a:rPr lang="en-US" sz="2000" dirty="0" smtClean="0"/>
              <a:t>Average momentum in the incident wave = &lt;W&gt; /c</a:t>
            </a:r>
          </a:p>
          <a:p>
            <a:r>
              <a:rPr lang="en-US" sz="2000" dirty="0" smtClean="0"/>
              <a:t>Average momentum per unit time lost to scattering = &lt;W&gt; </a:t>
            </a:r>
            <a:r>
              <a:rPr lang="en-US" sz="2000" dirty="0" smtClean="0">
                <a:latin typeface="Symbol" pitchFamily="18" charset="2"/>
              </a:rPr>
              <a:t>s</a:t>
            </a:r>
            <a:endParaRPr lang="en-US" sz="2000" dirty="0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26320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1436" t="46203" b="38201"/>
          <a:stretch/>
        </p:blipFill>
        <p:spPr>
          <a:xfrm>
            <a:off x="2290468" y="3060699"/>
            <a:ext cx="6228350" cy="8255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4715" y="317500"/>
            <a:ext cx="78562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Vibrations of charge driven by </a:t>
            </a:r>
            <a:r>
              <a:rPr lang="en-US" sz="2000" dirty="0" err="1" smtClean="0"/>
              <a:t>eE</a:t>
            </a:r>
            <a:r>
              <a:rPr lang="en-US" sz="2000" dirty="0" smtClean="0"/>
              <a:t> are usually small.</a:t>
            </a:r>
          </a:p>
          <a:p>
            <a:r>
              <a:rPr lang="en-US" sz="2000" dirty="0" smtClean="0"/>
              <a:t>Velocities of charges are also small, </a:t>
            </a:r>
            <a:r>
              <a:rPr lang="en-US" sz="2000" i="1" dirty="0" smtClean="0"/>
              <a:t>v</a:t>
            </a:r>
            <a:r>
              <a:rPr lang="en-US" sz="2000" dirty="0" smtClean="0"/>
              <a:t> ~0.</a:t>
            </a:r>
          </a:p>
          <a:p>
            <a:r>
              <a:rPr lang="en-US" sz="2000" dirty="0" smtClean="0"/>
              <a:t>Then total radiated momentum </a:t>
            </a:r>
            <a:r>
              <a:rPr lang="en-US" sz="2000" dirty="0" err="1" smtClean="0"/>
              <a:t>dP</a:t>
            </a:r>
            <a:r>
              <a:rPr lang="en-US" sz="2000" dirty="0" smtClean="0"/>
              <a:t> = 0 by (73.2).</a:t>
            </a:r>
          </a:p>
          <a:p>
            <a:r>
              <a:rPr lang="en-US" sz="2000" dirty="0" smtClean="0"/>
              <a:t>All of the momentum lost by the incident wave is </a:t>
            </a:r>
            <a:r>
              <a:rPr lang="en-US" sz="2000" dirty="0" err="1" smtClean="0"/>
              <a:t>absrobed</a:t>
            </a:r>
            <a:r>
              <a:rPr lang="en-US" sz="2000" dirty="0" smtClean="0"/>
              <a:t> by the charge.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24715" y="2514600"/>
            <a:ext cx="31047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/>
              <a:t>Average force on the charge</a:t>
            </a:r>
            <a:endParaRPr lang="en-US" sz="20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183515" y="5181600"/>
            <a:ext cx="2816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Instantaneous force = </a:t>
            </a:r>
            <a:r>
              <a:rPr lang="en-US" sz="2000" dirty="0" err="1" smtClean="0"/>
              <a:t>e</a:t>
            </a:r>
            <a:r>
              <a:rPr lang="en-US" sz="2000" b="1" dirty="0" err="1" smtClean="0"/>
              <a:t>E</a:t>
            </a:r>
            <a:r>
              <a:rPr lang="en-US" sz="2000" dirty="0" smtClean="0"/>
              <a:t> is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order in the field.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168401" y="3911600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econd order in the field since W ~ E</a:t>
            </a:r>
            <a:r>
              <a:rPr lang="en-US" sz="2000" baseline="30000" dirty="0" smtClean="0"/>
              <a:t>2</a:t>
            </a:r>
            <a:endParaRPr lang="en-US" sz="2000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5969000" y="3886200"/>
            <a:ext cx="29104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Direction of incident wave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65352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8608" t="12542"/>
          <a:stretch/>
        </p:blipFill>
        <p:spPr>
          <a:xfrm>
            <a:off x="1270000" y="1803400"/>
            <a:ext cx="7223076" cy="42169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77900" y="698500"/>
            <a:ext cx="5026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Radiation damping force on the charge (75.10)</a:t>
            </a:r>
            <a:endParaRPr lang="en-US" sz="2000" dirty="0"/>
          </a:p>
        </p:txBody>
      </p:sp>
      <p:sp>
        <p:nvSpPr>
          <p:cNvPr id="4" name="Down Arrow 3"/>
          <p:cNvSpPr/>
          <p:nvPr/>
        </p:nvSpPr>
        <p:spPr>
          <a:xfrm>
            <a:off x="2705100" y="1473200"/>
            <a:ext cx="279400" cy="482600"/>
          </a:xfrm>
          <a:prstGeom prst="down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64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3957" y="1224295"/>
            <a:ext cx="1067400" cy="73577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29817"/>
          <a:stretch/>
        </p:blipFill>
        <p:spPr>
          <a:xfrm>
            <a:off x="1751887" y="1760013"/>
            <a:ext cx="2433903" cy="76248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03350" y="1559958"/>
            <a:ext cx="1773371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Scattered wave</a:t>
            </a:r>
            <a:endParaRPr lang="en-US" sz="2000" dirty="0"/>
          </a:p>
        </p:txBody>
      </p:sp>
      <p:sp>
        <p:nvSpPr>
          <p:cNvPr id="5" name="Oval 4"/>
          <p:cNvSpPr/>
          <p:nvPr/>
        </p:nvSpPr>
        <p:spPr>
          <a:xfrm>
            <a:off x="4181367" y="1452236"/>
            <a:ext cx="1442590" cy="13758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System of charges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28189" y="1452236"/>
            <a:ext cx="2162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Incident electromagnetic wave</a:t>
            </a:r>
            <a:endParaRPr lang="en-US" sz="2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360" y="3706703"/>
            <a:ext cx="2388943" cy="171257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521009" y="4686828"/>
            <a:ext cx="2329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Energy flux density </a:t>
            </a:r>
            <a:r>
              <a:rPr lang="en-US" sz="2000" b="1" dirty="0" smtClean="0"/>
              <a:t>S</a:t>
            </a:r>
            <a:endParaRPr lang="en-US" sz="2000" b="1" dirty="0"/>
          </a:p>
        </p:txBody>
      </p:sp>
      <p:sp>
        <p:nvSpPr>
          <p:cNvPr id="15" name="Right Arrow 14"/>
          <p:cNvSpPr/>
          <p:nvPr/>
        </p:nvSpPr>
        <p:spPr>
          <a:xfrm>
            <a:off x="2632104" y="5141537"/>
            <a:ext cx="2179178" cy="1623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37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31" y="491492"/>
            <a:ext cx="2344359" cy="11907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5614" y="79103"/>
            <a:ext cx="3559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Effective scattering cross section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858712" y="194519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=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680710" y="3068993"/>
            <a:ext cx="731290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Units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3365138" y="2140047"/>
            <a:ext cx="18106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/>
              <a:t>Poynting</a:t>
            </a:r>
            <a:r>
              <a:rPr lang="en-US" sz="2000" dirty="0" smtClean="0"/>
              <a:t> vector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1751747" y="1779261"/>
            <a:ext cx="49266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E</a:t>
            </a:r>
            <a:r>
              <a:rPr lang="en-US" sz="2000" dirty="0" smtClean="0"/>
              <a:t>nergy radiated by system into do per second</a:t>
            </a:r>
            <a:endParaRPr lang="en-US" sz="20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555194" y="2140047"/>
            <a:ext cx="52684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164013" y="3340412"/>
            <a:ext cx="2102627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Energy per second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4787096" y="3727698"/>
            <a:ext cx="3032177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Energy per area per second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7988856" y="3499019"/>
            <a:ext cx="832087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= area</a:t>
            </a:r>
            <a:endParaRPr lang="en-US" sz="20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138" y="3479419"/>
            <a:ext cx="1141281" cy="522205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4769090" y="3727698"/>
            <a:ext cx="3050183" cy="10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06892" y="4674551"/>
            <a:ext cx="31734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Total scattering cross section</a:t>
            </a:r>
            <a:endParaRPr lang="en-US" sz="2000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949" y="5351910"/>
            <a:ext cx="1666430" cy="95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336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94218" y="1384301"/>
            <a:ext cx="3243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Consider a free charge at rest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21292" y="1640793"/>
            <a:ext cx="3708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Incident plane monochromatic linearly-polarized wave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515" y="2348679"/>
            <a:ext cx="3456343" cy="5962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618" y="3232125"/>
            <a:ext cx="2683069" cy="4206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56099" y="3403707"/>
            <a:ext cx="3114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Assume that the velocity acquired by e is </a:t>
            </a:r>
            <a:r>
              <a:rPr lang="en-US" sz="2000" i="1" dirty="0" smtClean="0"/>
              <a:t>v</a:t>
            </a:r>
            <a:r>
              <a:rPr lang="en-US" sz="2000" dirty="0" smtClean="0"/>
              <a:t> &lt;&lt; c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359253" y="5278277"/>
            <a:ext cx="28709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force on the charge is</a:t>
            </a:r>
            <a:endParaRPr lang="en-U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r="30098" b="33293"/>
          <a:stretch/>
        </p:blipFill>
        <p:spPr>
          <a:xfrm>
            <a:off x="4509584" y="5278277"/>
            <a:ext cx="2316729" cy="760384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7559644" y="3992578"/>
            <a:ext cx="814935" cy="1865014"/>
          </a:xfrm>
          <a:custGeom>
            <a:avLst/>
            <a:gdLst>
              <a:gd name="connsiteX0" fmla="*/ 561314 w 814935"/>
              <a:gd name="connsiteY0" fmla="*/ 0 h 1865014"/>
              <a:gd name="connsiteX1" fmla="*/ 579421 w 814935"/>
              <a:gd name="connsiteY1" fmla="*/ 81481 h 1865014"/>
              <a:gd name="connsiteX2" fmla="*/ 606582 w 814935"/>
              <a:gd name="connsiteY2" fmla="*/ 108642 h 1865014"/>
              <a:gd name="connsiteX3" fmla="*/ 642796 w 814935"/>
              <a:gd name="connsiteY3" fmla="*/ 199176 h 1865014"/>
              <a:gd name="connsiteX4" fmla="*/ 669956 w 814935"/>
              <a:gd name="connsiteY4" fmla="*/ 253497 h 1865014"/>
              <a:gd name="connsiteX5" fmla="*/ 688063 w 814935"/>
              <a:gd name="connsiteY5" fmla="*/ 307818 h 1865014"/>
              <a:gd name="connsiteX6" fmla="*/ 697116 w 814935"/>
              <a:gd name="connsiteY6" fmla="*/ 344032 h 1865014"/>
              <a:gd name="connsiteX7" fmla="*/ 724277 w 814935"/>
              <a:gd name="connsiteY7" fmla="*/ 398353 h 1865014"/>
              <a:gd name="connsiteX8" fmla="*/ 760491 w 814935"/>
              <a:gd name="connsiteY8" fmla="*/ 488887 h 1865014"/>
              <a:gd name="connsiteX9" fmla="*/ 778598 w 814935"/>
              <a:gd name="connsiteY9" fmla="*/ 525101 h 1865014"/>
              <a:gd name="connsiteX10" fmla="*/ 805758 w 814935"/>
              <a:gd name="connsiteY10" fmla="*/ 597529 h 1865014"/>
              <a:gd name="connsiteX11" fmla="*/ 814811 w 814935"/>
              <a:gd name="connsiteY11" fmla="*/ 669957 h 1865014"/>
              <a:gd name="connsiteX12" fmla="*/ 796705 w 814935"/>
              <a:gd name="connsiteY12" fmla="*/ 787652 h 1865014"/>
              <a:gd name="connsiteX13" fmla="*/ 760491 w 814935"/>
              <a:gd name="connsiteY13" fmla="*/ 851026 h 1865014"/>
              <a:gd name="connsiteX14" fmla="*/ 751437 w 814935"/>
              <a:gd name="connsiteY14" fmla="*/ 878186 h 1865014"/>
              <a:gd name="connsiteX15" fmla="*/ 724277 w 814935"/>
              <a:gd name="connsiteY15" fmla="*/ 905347 h 1865014"/>
              <a:gd name="connsiteX16" fmla="*/ 651849 w 814935"/>
              <a:gd name="connsiteY16" fmla="*/ 986828 h 1865014"/>
              <a:gd name="connsiteX17" fmla="*/ 615635 w 814935"/>
              <a:gd name="connsiteY17" fmla="*/ 1050202 h 1865014"/>
              <a:gd name="connsiteX18" fmla="*/ 597528 w 814935"/>
              <a:gd name="connsiteY18" fmla="*/ 1077363 h 1865014"/>
              <a:gd name="connsiteX19" fmla="*/ 552261 w 814935"/>
              <a:gd name="connsiteY19" fmla="*/ 1122630 h 1865014"/>
              <a:gd name="connsiteX20" fmla="*/ 525101 w 814935"/>
              <a:gd name="connsiteY20" fmla="*/ 1167897 h 1865014"/>
              <a:gd name="connsiteX21" fmla="*/ 461726 w 814935"/>
              <a:gd name="connsiteY21" fmla="*/ 1249378 h 1865014"/>
              <a:gd name="connsiteX22" fmla="*/ 416459 w 814935"/>
              <a:gd name="connsiteY22" fmla="*/ 1312753 h 1865014"/>
              <a:gd name="connsiteX23" fmla="*/ 398352 w 814935"/>
              <a:gd name="connsiteY23" fmla="*/ 1339913 h 1865014"/>
              <a:gd name="connsiteX24" fmla="*/ 334978 w 814935"/>
              <a:gd name="connsiteY24" fmla="*/ 1412341 h 1865014"/>
              <a:gd name="connsiteX25" fmla="*/ 289710 w 814935"/>
              <a:gd name="connsiteY25" fmla="*/ 1493822 h 1865014"/>
              <a:gd name="connsiteX26" fmla="*/ 235390 w 814935"/>
              <a:gd name="connsiteY26" fmla="*/ 1548143 h 1865014"/>
              <a:gd name="connsiteX27" fmla="*/ 153908 w 814935"/>
              <a:gd name="connsiteY27" fmla="*/ 1647731 h 1865014"/>
              <a:gd name="connsiteX28" fmla="*/ 117695 w 814935"/>
              <a:gd name="connsiteY28" fmla="*/ 1692998 h 1865014"/>
              <a:gd name="connsiteX29" fmla="*/ 108641 w 814935"/>
              <a:gd name="connsiteY29" fmla="*/ 1720159 h 1865014"/>
              <a:gd name="connsiteX30" fmla="*/ 63374 w 814935"/>
              <a:gd name="connsiteY30" fmla="*/ 1774479 h 1865014"/>
              <a:gd name="connsiteX31" fmla="*/ 27160 w 814935"/>
              <a:gd name="connsiteY31" fmla="*/ 1819747 h 1865014"/>
              <a:gd name="connsiteX32" fmla="*/ 18106 w 814935"/>
              <a:gd name="connsiteY32" fmla="*/ 1846907 h 1865014"/>
              <a:gd name="connsiteX33" fmla="*/ 0 w 814935"/>
              <a:gd name="connsiteY33" fmla="*/ 1865014 h 1865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814935" h="1865014">
                <a:moveTo>
                  <a:pt x="561314" y="0"/>
                </a:moveTo>
                <a:cubicBezTo>
                  <a:pt x="562409" y="6569"/>
                  <a:pt x="569517" y="66624"/>
                  <a:pt x="579421" y="81481"/>
                </a:cubicBezTo>
                <a:cubicBezTo>
                  <a:pt x="586523" y="92134"/>
                  <a:pt x="597528" y="99588"/>
                  <a:pt x="606582" y="108642"/>
                </a:cubicBezTo>
                <a:cubicBezTo>
                  <a:pt x="618653" y="138820"/>
                  <a:pt x="628261" y="170105"/>
                  <a:pt x="642796" y="199176"/>
                </a:cubicBezTo>
                <a:cubicBezTo>
                  <a:pt x="651849" y="217283"/>
                  <a:pt x="662170" y="234810"/>
                  <a:pt x="669956" y="253497"/>
                </a:cubicBezTo>
                <a:cubicBezTo>
                  <a:pt x="677297" y="271115"/>
                  <a:pt x="682579" y="289536"/>
                  <a:pt x="688063" y="307818"/>
                </a:cubicBezTo>
                <a:cubicBezTo>
                  <a:pt x="691638" y="319736"/>
                  <a:pt x="692495" y="332479"/>
                  <a:pt x="697116" y="344032"/>
                </a:cubicBezTo>
                <a:cubicBezTo>
                  <a:pt x="704635" y="362828"/>
                  <a:pt x="716163" y="379806"/>
                  <a:pt x="724277" y="398353"/>
                </a:cubicBezTo>
                <a:cubicBezTo>
                  <a:pt x="737305" y="428131"/>
                  <a:pt x="745955" y="459816"/>
                  <a:pt x="760491" y="488887"/>
                </a:cubicBezTo>
                <a:cubicBezTo>
                  <a:pt x="766527" y="500958"/>
                  <a:pt x="773117" y="512768"/>
                  <a:pt x="778598" y="525101"/>
                </a:cubicBezTo>
                <a:cubicBezTo>
                  <a:pt x="793033" y="557579"/>
                  <a:pt x="795803" y="567664"/>
                  <a:pt x="805758" y="597529"/>
                </a:cubicBezTo>
                <a:cubicBezTo>
                  <a:pt x="808776" y="621672"/>
                  <a:pt x="815968" y="645654"/>
                  <a:pt x="814811" y="669957"/>
                </a:cubicBezTo>
                <a:cubicBezTo>
                  <a:pt x="812923" y="709605"/>
                  <a:pt x="805796" y="749014"/>
                  <a:pt x="796705" y="787652"/>
                </a:cubicBezTo>
                <a:cubicBezTo>
                  <a:pt x="789651" y="817632"/>
                  <a:pt x="773250" y="825508"/>
                  <a:pt x="760491" y="851026"/>
                </a:cubicBezTo>
                <a:cubicBezTo>
                  <a:pt x="756223" y="859562"/>
                  <a:pt x="756731" y="870246"/>
                  <a:pt x="751437" y="878186"/>
                </a:cubicBezTo>
                <a:cubicBezTo>
                  <a:pt x="744335" y="888839"/>
                  <a:pt x="732708" y="895711"/>
                  <a:pt x="724277" y="905347"/>
                </a:cubicBezTo>
                <a:cubicBezTo>
                  <a:pt x="642249" y="999094"/>
                  <a:pt x="732780" y="905897"/>
                  <a:pt x="651849" y="986828"/>
                </a:cubicBezTo>
                <a:cubicBezTo>
                  <a:pt x="637158" y="1030904"/>
                  <a:pt x="649892" y="1002242"/>
                  <a:pt x="615635" y="1050202"/>
                </a:cubicBezTo>
                <a:cubicBezTo>
                  <a:pt x="609310" y="1059056"/>
                  <a:pt x="604693" y="1069174"/>
                  <a:pt x="597528" y="1077363"/>
                </a:cubicBezTo>
                <a:cubicBezTo>
                  <a:pt x="583476" y="1093422"/>
                  <a:pt x="565591" y="1105967"/>
                  <a:pt x="552261" y="1122630"/>
                </a:cubicBezTo>
                <a:cubicBezTo>
                  <a:pt x="541269" y="1136371"/>
                  <a:pt x="535329" y="1153578"/>
                  <a:pt x="525101" y="1167897"/>
                </a:cubicBezTo>
                <a:cubicBezTo>
                  <a:pt x="505101" y="1195896"/>
                  <a:pt x="480812" y="1220748"/>
                  <a:pt x="461726" y="1249378"/>
                </a:cubicBezTo>
                <a:cubicBezTo>
                  <a:pt x="419062" y="1313375"/>
                  <a:pt x="472595" y="1234163"/>
                  <a:pt x="416459" y="1312753"/>
                </a:cubicBezTo>
                <a:cubicBezTo>
                  <a:pt x="410135" y="1321607"/>
                  <a:pt x="405433" y="1331652"/>
                  <a:pt x="398352" y="1339913"/>
                </a:cubicBezTo>
                <a:cubicBezTo>
                  <a:pt x="359477" y="1385267"/>
                  <a:pt x="365302" y="1363822"/>
                  <a:pt x="334978" y="1412341"/>
                </a:cubicBezTo>
                <a:cubicBezTo>
                  <a:pt x="312268" y="1448678"/>
                  <a:pt x="319556" y="1457343"/>
                  <a:pt x="289710" y="1493822"/>
                </a:cubicBezTo>
                <a:cubicBezTo>
                  <a:pt x="273495" y="1513641"/>
                  <a:pt x="250754" y="1527657"/>
                  <a:pt x="235390" y="1548143"/>
                </a:cubicBezTo>
                <a:cubicBezTo>
                  <a:pt x="173387" y="1630814"/>
                  <a:pt x="202409" y="1599232"/>
                  <a:pt x="153908" y="1647731"/>
                </a:cubicBezTo>
                <a:cubicBezTo>
                  <a:pt x="131153" y="1715998"/>
                  <a:pt x="164495" y="1634498"/>
                  <a:pt x="117695" y="1692998"/>
                </a:cubicBezTo>
                <a:cubicBezTo>
                  <a:pt x="111733" y="1700450"/>
                  <a:pt x="112909" y="1711623"/>
                  <a:pt x="108641" y="1720159"/>
                </a:cubicBezTo>
                <a:cubicBezTo>
                  <a:pt x="96037" y="1745367"/>
                  <a:pt x="83396" y="1754457"/>
                  <a:pt x="63374" y="1774479"/>
                </a:cubicBezTo>
                <a:cubicBezTo>
                  <a:pt x="40617" y="1842748"/>
                  <a:pt x="73961" y="1761247"/>
                  <a:pt x="27160" y="1819747"/>
                </a:cubicBezTo>
                <a:cubicBezTo>
                  <a:pt x="21198" y="1827199"/>
                  <a:pt x="23016" y="1838724"/>
                  <a:pt x="18106" y="1846907"/>
                </a:cubicBezTo>
                <a:cubicBezTo>
                  <a:pt x="13715" y="1854226"/>
                  <a:pt x="6035" y="1858978"/>
                  <a:pt x="0" y="1865014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544840" y="1584356"/>
            <a:ext cx="1249378" cy="941561"/>
          </a:xfrm>
          <a:custGeom>
            <a:avLst/>
            <a:gdLst>
              <a:gd name="connsiteX0" fmla="*/ 1249378 w 1249378"/>
              <a:gd name="connsiteY0" fmla="*/ 0 h 941561"/>
              <a:gd name="connsiteX1" fmla="*/ 1186004 w 1249378"/>
              <a:gd name="connsiteY1" fmla="*/ 9054 h 941561"/>
              <a:gd name="connsiteX2" fmla="*/ 1158843 w 1249378"/>
              <a:gd name="connsiteY2" fmla="*/ 27161 h 941561"/>
              <a:gd name="connsiteX3" fmla="*/ 1122629 w 1249378"/>
              <a:gd name="connsiteY3" fmla="*/ 36214 h 941561"/>
              <a:gd name="connsiteX4" fmla="*/ 1095469 w 1249378"/>
              <a:gd name="connsiteY4" fmla="*/ 54321 h 941561"/>
              <a:gd name="connsiteX5" fmla="*/ 1013988 w 1249378"/>
              <a:gd name="connsiteY5" fmla="*/ 81482 h 941561"/>
              <a:gd name="connsiteX6" fmla="*/ 986827 w 1249378"/>
              <a:gd name="connsiteY6" fmla="*/ 99589 h 941561"/>
              <a:gd name="connsiteX7" fmla="*/ 941560 w 1249378"/>
              <a:gd name="connsiteY7" fmla="*/ 117695 h 941561"/>
              <a:gd name="connsiteX8" fmla="*/ 878186 w 1249378"/>
              <a:gd name="connsiteY8" fmla="*/ 135802 h 941561"/>
              <a:gd name="connsiteX9" fmla="*/ 814811 w 1249378"/>
              <a:gd name="connsiteY9" fmla="*/ 172016 h 941561"/>
              <a:gd name="connsiteX10" fmla="*/ 742384 w 1249378"/>
              <a:gd name="connsiteY10" fmla="*/ 217284 h 941561"/>
              <a:gd name="connsiteX11" fmla="*/ 706170 w 1249378"/>
              <a:gd name="connsiteY11" fmla="*/ 253497 h 941561"/>
              <a:gd name="connsiteX12" fmla="*/ 651849 w 1249378"/>
              <a:gd name="connsiteY12" fmla="*/ 289711 h 941561"/>
              <a:gd name="connsiteX13" fmla="*/ 651849 w 1249378"/>
              <a:gd name="connsiteY13" fmla="*/ 371193 h 941561"/>
              <a:gd name="connsiteX14" fmla="*/ 679010 w 1249378"/>
              <a:gd name="connsiteY14" fmla="*/ 380246 h 941561"/>
              <a:gd name="connsiteX15" fmla="*/ 742384 w 1249378"/>
              <a:gd name="connsiteY15" fmla="*/ 443620 h 941561"/>
              <a:gd name="connsiteX16" fmla="*/ 733330 w 1249378"/>
              <a:gd name="connsiteY16" fmla="*/ 506994 h 941561"/>
              <a:gd name="connsiteX17" fmla="*/ 715223 w 1249378"/>
              <a:gd name="connsiteY17" fmla="*/ 534155 h 941561"/>
              <a:gd name="connsiteX18" fmla="*/ 660903 w 1249378"/>
              <a:gd name="connsiteY18" fmla="*/ 570369 h 941561"/>
              <a:gd name="connsiteX19" fmla="*/ 633742 w 1249378"/>
              <a:gd name="connsiteY19" fmla="*/ 597529 h 941561"/>
              <a:gd name="connsiteX20" fmla="*/ 606582 w 1249378"/>
              <a:gd name="connsiteY20" fmla="*/ 606583 h 941561"/>
              <a:gd name="connsiteX21" fmla="*/ 543208 w 1249378"/>
              <a:gd name="connsiteY21" fmla="*/ 660903 h 941561"/>
              <a:gd name="connsiteX22" fmla="*/ 488887 w 1249378"/>
              <a:gd name="connsiteY22" fmla="*/ 697117 h 941561"/>
              <a:gd name="connsiteX23" fmla="*/ 425512 w 1249378"/>
              <a:gd name="connsiteY23" fmla="*/ 751438 h 941561"/>
              <a:gd name="connsiteX24" fmla="*/ 398352 w 1249378"/>
              <a:gd name="connsiteY24" fmla="*/ 760492 h 941561"/>
              <a:gd name="connsiteX25" fmla="*/ 371192 w 1249378"/>
              <a:gd name="connsiteY25" fmla="*/ 778598 h 941561"/>
              <a:gd name="connsiteX26" fmla="*/ 344031 w 1249378"/>
              <a:gd name="connsiteY26" fmla="*/ 805759 h 941561"/>
              <a:gd name="connsiteX27" fmla="*/ 262550 w 1249378"/>
              <a:gd name="connsiteY27" fmla="*/ 832919 h 941561"/>
              <a:gd name="connsiteX28" fmla="*/ 235390 w 1249378"/>
              <a:gd name="connsiteY28" fmla="*/ 841973 h 941561"/>
              <a:gd name="connsiteX29" fmla="*/ 208229 w 1249378"/>
              <a:gd name="connsiteY29" fmla="*/ 851026 h 941561"/>
              <a:gd name="connsiteX30" fmla="*/ 117695 w 1249378"/>
              <a:gd name="connsiteY30" fmla="*/ 887240 h 941561"/>
              <a:gd name="connsiteX31" fmla="*/ 90534 w 1249378"/>
              <a:gd name="connsiteY31" fmla="*/ 896294 h 941561"/>
              <a:gd name="connsiteX32" fmla="*/ 63374 w 1249378"/>
              <a:gd name="connsiteY32" fmla="*/ 905347 h 941561"/>
              <a:gd name="connsiteX33" fmla="*/ 36213 w 1249378"/>
              <a:gd name="connsiteY33" fmla="*/ 923454 h 941561"/>
              <a:gd name="connsiteX34" fmla="*/ 0 w 1249378"/>
              <a:gd name="connsiteY34" fmla="*/ 941561 h 941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249378" h="941561">
                <a:moveTo>
                  <a:pt x="1249378" y="0"/>
                </a:moveTo>
                <a:cubicBezTo>
                  <a:pt x="1228253" y="3018"/>
                  <a:pt x="1206443" y="2922"/>
                  <a:pt x="1186004" y="9054"/>
                </a:cubicBezTo>
                <a:cubicBezTo>
                  <a:pt x="1175582" y="12181"/>
                  <a:pt x="1168844" y="22875"/>
                  <a:pt x="1158843" y="27161"/>
                </a:cubicBezTo>
                <a:cubicBezTo>
                  <a:pt x="1147406" y="32062"/>
                  <a:pt x="1134700" y="33196"/>
                  <a:pt x="1122629" y="36214"/>
                </a:cubicBezTo>
                <a:cubicBezTo>
                  <a:pt x="1113576" y="42250"/>
                  <a:pt x="1105470" y="50035"/>
                  <a:pt x="1095469" y="54321"/>
                </a:cubicBezTo>
                <a:cubicBezTo>
                  <a:pt x="974433" y="106195"/>
                  <a:pt x="1161000" y="7976"/>
                  <a:pt x="1013988" y="81482"/>
                </a:cubicBezTo>
                <a:cubicBezTo>
                  <a:pt x="1004256" y="86348"/>
                  <a:pt x="996559" y="94723"/>
                  <a:pt x="986827" y="99589"/>
                </a:cubicBezTo>
                <a:cubicBezTo>
                  <a:pt x="972291" y="106857"/>
                  <a:pt x="956977" y="112556"/>
                  <a:pt x="941560" y="117695"/>
                </a:cubicBezTo>
                <a:cubicBezTo>
                  <a:pt x="907117" y="129176"/>
                  <a:pt x="908691" y="122728"/>
                  <a:pt x="878186" y="135802"/>
                </a:cubicBezTo>
                <a:cubicBezTo>
                  <a:pt x="823476" y="159249"/>
                  <a:pt x="860267" y="146041"/>
                  <a:pt x="814811" y="172016"/>
                </a:cubicBezTo>
                <a:cubicBezTo>
                  <a:pt x="770718" y="197212"/>
                  <a:pt x="783116" y="181644"/>
                  <a:pt x="742384" y="217284"/>
                </a:cubicBezTo>
                <a:cubicBezTo>
                  <a:pt x="729537" y="228525"/>
                  <a:pt x="719500" y="242833"/>
                  <a:pt x="706170" y="253497"/>
                </a:cubicBezTo>
                <a:cubicBezTo>
                  <a:pt x="689177" y="267091"/>
                  <a:pt x="651849" y="289711"/>
                  <a:pt x="651849" y="289711"/>
                </a:cubicBezTo>
                <a:cubicBezTo>
                  <a:pt x="613933" y="346586"/>
                  <a:pt x="593602" y="337909"/>
                  <a:pt x="651849" y="371193"/>
                </a:cubicBezTo>
                <a:cubicBezTo>
                  <a:pt x="660135" y="375928"/>
                  <a:pt x="669956" y="377228"/>
                  <a:pt x="679010" y="380246"/>
                </a:cubicBezTo>
                <a:cubicBezTo>
                  <a:pt x="741270" y="421754"/>
                  <a:pt x="726448" y="395815"/>
                  <a:pt x="742384" y="443620"/>
                </a:cubicBezTo>
                <a:cubicBezTo>
                  <a:pt x="739366" y="464745"/>
                  <a:pt x="739462" y="486555"/>
                  <a:pt x="733330" y="506994"/>
                </a:cubicBezTo>
                <a:cubicBezTo>
                  <a:pt x="730203" y="517416"/>
                  <a:pt x="723412" y="526990"/>
                  <a:pt x="715223" y="534155"/>
                </a:cubicBezTo>
                <a:cubicBezTo>
                  <a:pt x="698846" y="548485"/>
                  <a:pt x="676291" y="554981"/>
                  <a:pt x="660903" y="570369"/>
                </a:cubicBezTo>
                <a:cubicBezTo>
                  <a:pt x="651849" y="579422"/>
                  <a:pt x="644395" y="590427"/>
                  <a:pt x="633742" y="597529"/>
                </a:cubicBezTo>
                <a:cubicBezTo>
                  <a:pt x="625802" y="602823"/>
                  <a:pt x="615635" y="603565"/>
                  <a:pt x="606582" y="606583"/>
                </a:cubicBezTo>
                <a:cubicBezTo>
                  <a:pt x="575323" y="637841"/>
                  <a:pt x="581919" y="633805"/>
                  <a:pt x="543208" y="660903"/>
                </a:cubicBezTo>
                <a:cubicBezTo>
                  <a:pt x="525380" y="673383"/>
                  <a:pt x="504275" y="681729"/>
                  <a:pt x="488887" y="697117"/>
                </a:cubicBezTo>
                <a:cubicBezTo>
                  <a:pt x="466609" y="719395"/>
                  <a:pt x="453090" y="737649"/>
                  <a:pt x="425512" y="751438"/>
                </a:cubicBezTo>
                <a:cubicBezTo>
                  <a:pt x="416976" y="755706"/>
                  <a:pt x="406888" y="756224"/>
                  <a:pt x="398352" y="760492"/>
                </a:cubicBezTo>
                <a:cubicBezTo>
                  <a:pt x="388620" y="765358"/>
                  <a:pt x="379551" y="771632"/>
                  <a:pt x="371192" y="778598"/>
                </a:cubicBezTo>
                <a:cubicBezTo>
                  <a:pt x="361356" y="786795"/>
                  <a:pt x="355224" y="799541"/>
                  <a:pt x="344031" y="805759"/>
                </a:cubicBezTo>
                <a:cubicBezTo>
                  <a:pt x="344025" y="805762"/>
                  <a:pt x="276133" y="828391"/>
                  <a:pt x="262550" y="832919"/>
                </a:cubicBezTo>
                <a:lnTo>
                  <a:pt x="235390" y="841973"/>
                </a:lnTo>
                <a:cubicBezTo>
                  <a:pt x="226336" y="844991"/>
                  <a:pt x="216765" y="846758"/>
                  <a:pt x="208229" y="851026"/>
                </a:cubicBezTo>
                <a:cubicBezTo>
                  <a:pt x="154943" y="877669"/>
                  <a:pt x="184819" y="864865"/>
                  <a:pt x="117695" y="887240"/>
                </a:cubicBezTo>
                <a:lnTo>
                  <a:pt x="90534" y="896294"/>
                </a:lnTo>
                <a:lnTo>
                  <a:pt x="63374" y="905347"/>
                </a:lnTo>
                <a:cubicBezTo>
                  <a:pt x="54320" y="911383"/>
                  <a:pt x="45945" y="918588"/>
                  <a:pt x="36213" y="923454"/>
                </a:cubicBezTo>
                <a:cubicBezTo>
                  <a:pt x="-5397" y="944258"/>
                  <a:pt x="20452" y="921107"/>
                  <a:pt x="0" y="941561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455121" y="5975286"/>
            <a:ext cx="179087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Small.  Neglect.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63609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1849" y="494878"/>
            <a:ext cx="57411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Neglect the effect of displacement. </a:t>
            </a:r>
          </a:p>
          <a:p>
            <a:r>
              <a:rPr lang="en-US" sz="2000" dirty="0" smtClean="0"/>
              <a:t>Put the origin at the center of the charge’s vibrations.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60884" y="2987644"/>
            <a:ext cx="72002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field acting on the charge is the same as that at the origin r = 0: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6346" y="425525"/>
            <a:ext cx="1270714" cy="10275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5071" y="3655065"/>
            <a:ext cx="2541429" cy="63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909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642" y="89656"/>
            <a:ext cx="21950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Equation of motion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862524" y="127112"/>
            <a:ext cx="1807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Dipole moment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208" y="582801"/>
            <a:ext cx="1534185" cy="5105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5816" y="604902"/>
            <a:ext cx="1201157" cy="4663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7380" y="1273027"/>
            <a:ext cx="1728172" cy="799200"/>
          </a:xfrm>
          <a:prstGeom prst="rect">
            <a:avLst/>
          </a:prstGeom>
        </p:spPr>
      </p:pic>
      <p:sp>
        <p:nvSpPr>
          <p:cNvPr id="8" name="Freeform 7"/>
          <p:cNvSpPr/>
          <p:nvPr/>
        </p:nvSpPr>
        <p:spPr>
          <a:xfrm>
            <a:off x="2190939" y="1140737"/>
            <a:ext cx="1240324" cy="534154"/>
          </a:xfrm>
          <a:custGeom>
            <a:avLst/>
            <a:gdLst>
              <a:gd name="connsiteX0" fmla="*/ 0 w 1240324"/>
              <a:gd name="connsiteY0" fmla="*/ 0 h 534154"/>
              <a:gd name="connsiteX1" fmla="*/ 90534 w 1240324"/>
              <a:gd name="connsiteY1" fmla="*/ 81481 h 534154"/>
              <a:gd name="connsiteX2" fmla="*/ 117695 w 1240324"/>
              <a:gd name="connsiteY2" fmla="*/ 90534 h 534154"/>
              <a:gd name="connsiteX3" fmla="*/ 144855 w 1240324"/>
              <a:gd name="connsiteY3" fmla="*/ 108641 h 534154"/>
              <a:gd name="connsiteX4" fmla="*/ 244443 w 1240324"/>
              <a:gd name="connsiteY4" fmla="*/ 190122 h 534154"/>
              <a:gd name="connsiteX5" fmla="*/ 280657 w 1240324"/>
              <a:gd name="connsiteY5" fmla="*/ 199176 h 534154"/>
              <a:gd name="connsiteX6" fmla="*/ 307817 w 1240324"/>
              <a:gd name="connsiteY6" fmla="*/ 217283 h 534154"/>
              <a:gd name="connsiteX7" fmla="*/ 380245 w 1240324"/>
              <a:gd name="connsiteY7" fmla="*/ 235390 h 534154"/>
              <a:gd name="connsiteX8" fmla="*/ 452673 w 1240324"/>
              <a:gd name="connsiteY8" fmla="*/ 262550 h 534154"/>
              <a:gd name="connsiteX9" fmla="*/ 479833 w 1240324"/>
              <a:gd name="connsiteY9" fmla="*/ 280657 h 534154"/>
              <a:gd name="connsiteX10" fmla="*/ 506994 w 1240324"/>
              <a:gd name="connsiteY10" fmla="*/ 289711 h 534154"/>
              <a:gd name="connsiteX11" fmla="*/ 570368 w 1240324"/>
              <a:gd name="connsiteY11" fmla="*/ 307817 h 534154"/>
              <a:gd name="connsiteX12" fmla="*/ 606582 w 1240324"/>
              <a:gd name="connsiteY12" fmla="*/ 325924 h 534154"/>
              <a:gd name="connsiteX13" fmla="*/ 697116 w 1240324"/>
              <a:gd name="connsiteY13" fmla="*/ 353085 h 534154"/>
              <a:gd name="connsiteX14" fmla="*/ 742384 w 1240324"/>
              <a:gd name="connsiteY14" fmla="*/ 362138 h 534154"/>
              <a:gd name="connsiteX15" fmla="*/ 769544 w 1240324"/>
              <a:gd name="connsiteY15" fmla="*/ 380245 h 534154"/>
              <a:gd name="connsiteX16" fmla="*/ 805758 w 1240324"/>
              <a:gd name="connsiteY16" fmla="*/ 389299 h 534154"/>
              <a:gd name="connsiteX17" fmla="*/ 860079 w 1240324"/>
              <a:gd name="connsiteY17" fmla="*/ 407406 h 534154"/>
              <a:gd name="connsiteX18" fmla="*/ 887239 w 1240324"/>
              <a:gd name="connsiteY18" fmla="*/ 416459 h 534154"/>
              <a:gd name="connsiteX19" fmla="*/ 941560 w 1240324"/>
              <a:gd name="connsiteY19" fmla="*/ 434566 h 534154"/>
              <a:gd name="connsiteX20" fmla="*/ 968720 w 1240324"/>
              <a:gd name="connsiteY20" fmla="*/ 443619 h 534154"/>
              <a:gd name="connsiteX21" fmla="*/ 995881 w 1240324"/>
              <a:gd name="connsiteY21" fmla="*/ 461726 h 534154"/>
              <a:gd name="connsiteX22" fmla="*/ 1086415 w 1240324"/>
              <a:gd name="connsiteY22" fmla="*/ 488887 h 534154"/>
              <a:gd name="connsiteX23" fmla="*/ 1167897 w 1240324"/>
              <a:gd name="connsiteY23" fmla="*/ 525101 h 534154"/>
              <a:gd name="connsiteX24" fmla="*/ 1195057 w 1240324"/>
              <a:gd name="connsiteY24" fmla="*/ 534154 h 534154"/>
              <a:gd name="connsiteX25" fmla="*/ 1240324 w 1240324"/>
              <a:gd name="connsiteY25" fmla="*/ 534154 h 534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40324" h="534154">
                <a:moveTo>
                  <a:pt x="0" y="0"/>
                </a:moveTo>
                <a:cubicBezTo>
                  <a:pt x="24895" y="24895"/>
                  <a:pt x="57462" y="62583"/>
                  <a:pt x="90534" y="81481"/>
                </a:cubicBezTo>
                <a:cubicBezTo>
                  <a:pt x="98820" y="86216"/>
                  <a:pt x="108641" y="87516"/>
                  <a:pt x="117695" y="90534"/>
                </a:cubicBezTo>
                <a:cubicBezTo>
                  <a:pt x="126748" y="96570"/>
                  <a:pt x="136299" y="101919"/>
                  <a:pt x="144855" y="108641"/>
                </a:cubicBezTo>
                <a:cubicBezTo>
                  <a:pt x="178581" y="135140"/>
                  <a:pt x="202833" y="179719"/>
                  <a:pt x="244443" y="190122"/>
                </a:cubicBezTo>
                <a:lnTo>
                  <a:pt x="280657" y="199176"/>
                </a:lnTo>
                <a:cubicBezTo>
                  <a:pt x="289710" y="205212"/>
                  <a:pt x="297629" y="213463"/>
                  <a:pt x="307817" y="217283"/>
                </a:cubicBezTo>
                <a:cubicBezTo>
                  <a:pt x="349152" y="232783"/>
                  <a:pt x="346729" y="218632"/>
                  <a:pt x="380245" y="235390"/>
                </a:cubicBezTo>
                <a:cubicBezTo>
                  <a:pt x="442408" y="266472"/>
                  <a:pt x="365344" y="245085"/>
                  <a:pt x="452673" y="262550"/>
                </a:cubicBezTo>
                <a:cubicBezTo>
                  <a:pt x="461726" y="268586"/>
                  <a:pt x="470101" y="275791"/>
                  <a:pt x="479833" y="280657"/>
                </a:cubicBezTo>
                <a:cubicBezTo>
                  <a:pt x="488369" y="284925"/>
                  <a:pt x="497818" y="287089"/>
                  <a:pt x="506994" y="289711"/>
                </a:cubicBezTo>
                <a:cubicBezTo>
                  <a:pt x="529965" y="296274"/>
                  <a:pt x="548661" y="298514"/>
                  <a:pt x="570368" y="307817"/>
                </a:cubicBezTo>
                <a:cubicBezTo>
                  <a:pt x="582773" y="313133"/>
                  <a:pt x="594051" y="320912"/>
                  <a:pt x="606582" y="325924"/>
                </a:cubicBezTo>
                <a:cubicBezTo>
                  <a:pt x="634783" y="337204"/>
                  <a:pt x="667109" y="346417"/>
                  <a:pt x="697116" y="353085"/>
                </a:cubicBezTo>
                <a:cubicBezTo>
                  <a:pt x="712138" y="356423"/>
                  <a:pt x="727295" y="359120"/>
                  <a:pt x="742384" y="362138"/>
                </a:cubicBezTo>
                <a:cubicBezTo>
                  <a:pt x="751437" y="368174"/>
                  <a:pt x="759543" y="375959"/>
                  <a:pt x="769544" y="380245"/>
                </a:cubicBezTo>
                <a:cubicBezTo>
                  <a:pt x="780981" y="385147"/>
                  <a:pt x="793840" y="385724"/>
                  <a:pt x="805758" y="389299"/>
                </a:cubicBezTo>
                <a:cubicBezTo>
                  <a:pt x="824039" y="394784"/>
                  <a:pt x="841972" y="401370"/>
                  <a:pt x="860079" y="407406"/>
                </a:cubicBezTo>
                <a:lnTo>
                  <a:pt x="887239" y="416459"/>
                </a:lnTo>
                <a:lnTo>
                  <a:pt x="941560" y="434566"/>
                </a:lnTo>
                <a:lnTo>
                  <a:pt x="968720" y="443619"/>
                </a:lnTo>
                <a:cubicBezTo>
                  <a:pt x="977774" y="449655"/>
                  <a:pt x="985880" y="457440"/>
                  <a:pt x="995881" y="461726"/>
                </a:cubicBezTo>
                <a:cubicBezTo>
                  <a:pt x="1031307" y="476909"/>
                  <a:pt x="1049902" y="464545"/>
                  <a:pt x="1086415" y="488887"/>
                </a:cubicBezTo>
                <a:cubicBezTo>
                  <a:pt x="1129457" y="517581"/>
                  <a:pt x="1103254" y="503554"/>
                  <a:pt x="1167897" y="525101"/>
                </a:cubicBezTo>
                <a:cubicBezTo>
                  <a:pt x="1176950" y="528119"/>
                  <a:pt x="1185514" y="534154"/>
                  <a:pt x="1195057" y="534154"/>
                </a:cubicBezTo>
                <a:lnTo>
                  <a:pt x="1240324" y="534154"/>
                </a:ln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155540" y="941560"/>
            <a:ext cx="2815627" cy="382367"/>
          </a:xfrm>
          <a:custGeom>
            <a:avLst/>
            <a:gdLst>
              <a:gd name="connsiteX0" fmla="*/ 2815627 w 2815627"/>
              <a:gd name="connsiteY0" fmla="*/ 27161 h 390130"/>
              <a:gd name="connsiteX1" fmla="*/ 2562130 w 2815627"/>
              <a:gd name="connsiteY1" fmla="*/ 18107 h 390130"/>
              <a:gd name="connsiteX2" fmla="*/ 2453489 w 2815627"/>
              <a:gd name="connsiteY2" fmla="*/ 0 h 390130"/>
              <a:gd name="connsiteX3" fmla="*/ 1258431 w 2815627"/>
              <a:gd name="connsiteY3" fmla="*/ 9054 h 390130"/>
              <a:gd name="connsiteX4" fmla="*/ 1158843 w 2815627"/>
              <a:gd name="connsiteY4" fmla="*/ 18107 h 390130"/>
              <a:gd name="connsiteX5" fmla="*/ 1077362 w 2815627"/>
              <a:gd name="connsiteY5" fmla="*/ 36214 h 390130"/>
              <a:gd name="connsiteX6" fmla="*/ 968720 w 2815627"/>
              <a:gd name="connsiteY6" fmla="*/ 54321 h 390130"/>
              <a:gd name="connsiteX7" fmla="*/ 914400 w 2815627"/>
              <a:gd name="connsiteY7" fmla="*/ 72428 h 390130"/>
              <a:gd name="connsiteX8" fmla="*/ 851025 w 2815627"/>
              <a:gd name="connsiteY8" fmla="*/ 90535 h 390130"/>
              <a:gd name="connsiteX9" fmla="*/ 778598 w 2815627"/>
              <a:gd name="connsiteY9" fmla="*/ 99589 h 390130"/>
              <a:gd name="connsiteX10" fmla="*/ 669956 w 2815627"/>
              <a:gd name="connsiteY10" fmla="*/ 135802 h 390130"/>
              <a:gd name="connsiteX11" fmla="*/ 642796 w 2815627"/>
              <a:gd name="connsiteY11" fmla="*/ 144856 h 390130"/>
              <a:gd name="connsiteX12" fmla="*/ 588475 w 2815627"/>
              <a:gd name="connsiteY12" fmla="*/ 172016 h 390130"/>
              <a:gd name="connsiteX13" fmla="*/ 506994 w 2815627"/>
              <a:gd name="connsiteY13" fmla="*/ 208230 h 390130"/>
              <a:gd name="connsiteX14" fmla="*/ 398352 w 2815627"/>
              <a:gd name="connsiteY14" fmla="*/ 244444 h 390130"/>
              <a:gd name="connsiteX15" fmla="*/ 344031 w 2815627"/>
              <a:gd name="connsiteY15" fmla="*/ 262551 h 390130"/>
              <a:gd name="connsiteX16" fmla="*/ 316871 w 2815627"/>
              <a:gd name="connsiteY16" fmla="*/ 271604 h 390130"/>
              <a:gd name="connsiteX17" fmla="*/ 289711 w 2815627"/>
              <a:gd name="connsiteY17" fmla="*/ 289711 h 390130"/>
              <a:gd name="connsiteX18" fmla="*/ 235390 w 2815627"/>
              <a:gd name="connsiteY18" fmla="*/ 307818 h 390130"/>
              <a:gd name="connsiteX19" fmla="*/ 153909 w 2815627"/>
              <a:gd name="connsiteY19" fmla="*/ 344032 h 390130"/>
              <a:gd name="connsiteX20" fmla="*/ 126748 w 2815627"/>
              <a:gd name="connsiteY20" fmla="*/ 353086 h 390130"/>
              <a:gd name="connsiteX21" fmla="*/ 99588 w 2815627"/>
              <a:gd name="connsiteY21" fmla="*/ 362139 h 390130"/>
              <a:gd name="connsiteX22" fmla="*/ 45267 w 2815627"/>
              <a:gd name="connsiteY22" fmla="*/ 389299 h 390130"/>
              <a:gd name="connsiteX23" fmla="*/ 0 w 2815627"/>
              <a:gd name="connsiteY23" fmla="*/ 389299 h 390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815627" h="390130">
                <a:moveTo>
                  <a:pt x="2815627" y="27161"/>
                </a:moveTo>
                <a:cubicBezTo>
                  <a:pt x="2731128" y="24143"/>
                  <a:pt x="2646545" y="22931"/>
                  <a:pt x="2562130" y="18107"/>
                </a:cubicBezTo>
                <a:cubicBezTo>
                  <a:pt x="2530679" y="16310"/>
                  <a:pt x="2485676" y="6438"/>
                  <a:pt x="2453489" y="0"/>
                </a:cubicBezTo>
                <a:lnTo>
                  <a:pt x="1258431" y="9054"/>
                </a:lnTo>
                <a:cubicBezTo>
                  <a:pt x="1225101" y="9520"/>
                  <a:pt x="1191918" y="13973"/>
                  <a:pt x="1158843" y="18107"/>
                </a:cubicBezTo>
                <a:cubicBezTo>
                  <a:pt x="1127654" y="22006"/>
                  <a:pt x="1107255" y="29571"/>
                  <a:pt x="1077362" y="36214"/>
                </a:cubicBezTo>
                <a:cubicBezTo>
                  <a:pt x="1029691" y="46808"/>
                  <a:pt x="1021643" y="46761"/>
                  <a:pt x="968720" y="54321"/>
                </a:cubicBezTo>
                <a:lnTo>
                  <a:pt x="914400" y="72428"/>
                </a:lnTo>
                <a:cubicBezTo>
                  <a:pt x="892868" y="79605"/>
                  <a:pt x="873768" y="86745"/>
                  <a:pt x="851025" y="90535"/>
                </a:cubicBezTo>
                <a:cubicBezTo>
                  <a:pt x="827026" y="94535"/>
                  <a:pt x="802740" y="96571"/>
                  <a:pt x="778598" y="99589"/>
                </a:cubicBezTo>
                <a:lnTo>
                  <a:pt x="669956" y="135802"/>
                </a:lnTo>
                <a:cubicBezTo>
                  <a:pt x="660903" y="138820"/>
                  <a:pt x="650736" y="139562"/>
                  <a:pt x="642796" y="144856"/>
                </a:cubicBezTo>
                <a:cubicBezTo>
                  <a:pt x="607695" y="168256"/>
                  <a:pt x="625958" y="159522"/>
                  <a:pt x="588475" y="172016"/>
                </a:cubicBezTo>
                <a:cubicBezTo>
                  <a:pt x="545434" y="200711"/>
                  <a:pt x="571638" y="186682"/>
                  <a:pt x="506994" y="208230"/>
                </a:cubicBezTo>
                <a:lnTo>
                  <a:pt x="398352" y="244444"/>
                </a:lnTo>
                <a:lnTo>
                  <a:pt x="344031" y="262551"/>
                </a:lnTo>
                <a:lnTo>
                  <a:pt x="316871" y="271604"/>
                </a:lnTo>
                <a:cubicBezTo>
                  <a:pt x="307818" y="277640"/>
                  <a:pt x="299654" y="285292"/>
                  <a:pt x="289711" y="289711"/>
                </a:cubicBezTo>
                <a:cubicBezTo>
                  <a:pt x="272270" y="297463"/>
                  <a:pt x="235390" y="307818"/>
                  <a:pt x="235390" y="307818"/>
                </a:cubicBezTo>
                <a:cubicBezTo>
                  <a:pt x="192348" y="336512"/>
                  <a:pt x="218552" y="322484"/>
                  <a:pt x="153909" y="344032"/>
                </a:cubicBezTo>
                <a:lnTo>
                  <a:pt x="126748" y="353086"/>
                </a:lnTo>
                <a:lnTo>
                  <a:pt x="99588" y="362139"/>
                </a:lnTo>
                <a:cubicBezTo>
                  <a:pt x="80924" y="374581"/>
                  <a:pt x="68334" y="386416"/>
                  <a:pt x="45267" y="389299"/>
                </a:cubicBezTo>
                <a:cubicBezTo>
                  <a:pt x="30295" y="391170"/>
                  <a:pt x="15089" y="389299"/>
                  <a:pt x="0" y="389299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3208" y="2136618"/>
            <a:ext cx="47396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Dipole radiation formula is valid since v &lt;&lt; c</a:t>
            </a:r>
            <a:endParaRPr lang="en-US" sz="2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82234" y="2760978"/>
            <a:ext cx="5798464" cy="93509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385180" y="4110273"/>
            <a:ext cx="70242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frequency of oscillations is the same as the driving frequency.</a:t>
            </a:r>
          </a:p>
          <a:p>
            <a:r>
              <a:rPr lang="en-US" sz="2000" dirty="0" smtClean="0"/>
              <a:t>The frequencies of scattered and incident waves are the </a:t>
            </a:r>
            <a:r>
              <a:rPr lang="en-US" sz="2000" dirty="0" smtClean="0"/>
              <a:t>same.</a:t>
            </a:r>
            <a:endParaRPr lang="en-US" sz="20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37385" y="5002642"/>
            <a:ext cx="5888161" cy="1146255"/>
          </a:xfrm>
          <a:prstGeom prst="rect">
            <a:avLst/>
          </a:prstGeom>
        </p:spPr>
      </p:pic>
      <p:sp>
        <p:nvSpPr>
          <p:cNvPr id="14" name="Freeform 13"/>
          <p:cNvSpPr/>
          <p:nvPr/>
        </p:nvSpPr>
        <p:spPr>
          <a:xfrm>
            <a:off x="5595042" y="1991762"/>
            <a:ext cx="534154" cy="706171"/>
          </a:xfrm>
          <a:custGeom>
            <a:avLst/>
            <a:gdLst>
              <a:gd name="connsiteX0" fmla="*/ 0 w 534154"/>
              <a:gd name="connsiteY0" fmla="*/ 0 h 706171"/>
              <a:gd name="connsiteX1" fmla="*/ 153908 w 534154"/>
              <a:gd name="connsiteY1" fmla="*/ 9054 h 706171"/>
              <a:gd name="connsiteX2" fmla="*/ 253497 w 534154"/>
              <a:gd name="connsiteY2" fmla="*/ 27161 h 706171"/>
              <a:gd name="connsiteX3" fmla="*/ 307817 w 534154"/>
              <a:gd name="connsiteY3" fmla="*/ 36214 h 706171"/>
              <a:gd name="connsiteX4" fmla="*/ 398352 w 534154"/>
              <a:gd name="connsiteY4" fmla="*/ 54321 h 706171"/>
              <a:gd name="connsiteX5" fmla="*/ 443619 w 534154"/>
              <a:gd name="connsiteY5" fmla="*/ 63375 h 706171"/>
              <a:gd name="connsiteX6" fmla="*/ 516047 w 534154"/>
              <a:gd name="connsiteY6" fmla="*/ 126749 h 706171"/>
              <a:gd name="connsiteX7" fmla="*/ 534154 w 534154"/>
              <a:gd name="connsiteY7" fmla="*/ 181070 h 706171"/>
              <a:gd name="connsiteX8" fmla="*/ 525101 w 534154"/>
              <a:gd name="connsiteY8" fmla="*/ 253497 h 706171"/>
              <a:gd name="connsiteX9" fmla="*/ 506994 w 534154"/>
              <a:gd name="connsiteY9" fmla="*/ 280658 h 706171"/>
              <a:gd name="connsiteX10" fmla="*/ 479833 w 534154"/>
              <a:gd name="connsiteY10" fmla="*/ 316872 h 706171"/>
              <a:gd name="connsiteX11" fmla="*/ 461726 w 534154"/>
              <a:gd name="connsiteY11" fmla="*/ 344032 h 706171"/>
              <a:gd name="connsiteX12" fmla="*/ 434566 w 534154"/>
              <a:gd name="connsiteY12" fmla="*/ 362139 h 706171"/>
              <a:gd name="connsiteX13" fmla="*/ 416459 w 534154"/>
              <a:gd name="connsiteY13" fmla="*/ 389299 h 706171"/>
              <a:gd name="connsiteX14" fmla="*/ 389299 w 534154"/>
              <a:gd name="connsiteY14" fmla="*/ 407406 h 706171"/>
              <a:gd name="connsiteX15" fmla="*/ 353085 w 534154"/>
              <a:gd name="connsiteY15" fmla="*/ 434567 h 706171"/>
              <a:gd name="connsiteX16" fmla="*/ 298764 w 534154"/>
              <a:gd name="connsiteY16" fmla="*/ 470781 h 706171"/>
              <a:gd name="connsiteX17" fmla="*/ 244443 w 534154"/>
              <a:gd name="connsiteY17" fmla="*/ 488888 h 706171"/>
              <a:gd name="connsiteX18" fmla="*/ 226336 w 534154"/>
              <a:gd name="connsiteY18" fmla="*/ 516048 h 706171"/>
              <a:gd name="connsiteX19" fmla="*/ 199176 w 534154"/>
              <a:gd name="connsiteY19" fmla="*/ 534155 h 706171"/>
              <a:gd name="connsiteX20" fmla="*/ 181069 w 534154"/>
              <a:gd name="connsiteY20" fmla="*/ 588476 h 706171"/>
              <a:gd name="connsiteX21" fmla="*/ 162962 w 534154"/>
              <a:gd name="connsiteY21" fmla="*/ 642796 h 706171"/>
              <a:gd name="connsiteX22" fmla="*/ 153908 w 534154"/>
              <a:gd name="connsiteY22" fmla="*/ 669957 h 706171"/>
              <a:gd name="connsiteX23" fmla="*/ 144855 w 534154"/>
              <a:gd name="connsiteY23" fmla="*/ 697117 h 706171"/>
              <a:gd name="connsiteX24" fmla="*/ 126748 w 534154"/>
              <a:gd name="connsiteY24" fmla="*/ 706171 h 706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34154" h="706171">
                <a:moveTo>
                  <a:pt x="0" y="0"/>
                </a:moveTo>
                <a:cubicBezTo>
                  <a:pt x="51303" y="3018"/>
                  <a:pt x="102710" y="4602"/>
                  <a:pt x="153908" y="9054"/>
                </a:cubicBezTo>
                <a:cubicBezTo>
                  <a:pt x="179488" y="11278"/>
                  <a:pt x="227046" y="22352"/>
                  <a:pt x="253497" y="27161"/>
                </a:cubicBezTo>
                <a:cubicBezTo>
                  <a:pt x="271557" y="30445"/>
                  <a:pt x="289775" y="32831"/>
                  <a:pt x="307817" y="36214"/>
                </a:cubicBezTo>
                <a:cubicBezTo>
                  <a:pt x="338066" y="41886"/>
                  <a:pt x="368174" y="48285"/>
                  <a:pt x="398352" y="54321"/>
                </a:cubicBezTo>
                <a:lnTo>
                  <a:pt x="443619" y="63375"/>
                </a:lnTo>
                <a:cubicBezTo>
                  <a:pt x="478406" y="86565"/>
                  <a:pt x="500163" y="91010"/>
                  <a:pt x="516047" y="126749"/>
                </a:cubicBezTo>
                <a:cubicBezTo>
                  <a:pt x="523799" y="144190"/>
                  <a:pt x="534154" y="181070"/>
                  <a:pt x="534154" y="181070"/>
                </a:cubicBezTo>
                <a:cubicBezTo>
                  <a:pt x="531136" y="205212"/>
                  <a:pt x="531503" y="230024"/>
                  <a:pt x="525101" y="253497"/>
                </a:cubicBezTo>
                <a:cubicBezTo>
                  <a:pt x="522238" y="263995"/>
                  <a:pt x="513319" y="271804"/>
                  <a:pt x="506994" y="280658"/>
                </a:cubicBezTo>
                <a:cubicBezTo>
                  <a:pt x="498224" y="292937"/>
                  <a:pt x="488604" y="304593"/>
                  <a:pt x="479833" y="316872"/>
                </a:cubicBezTo>
                <a:cubicBezTo>
                  <a:pt x="473509" y="325726"/>
                  <a:pt x="469420" y="336338"/>
                  <a:pt x="461726" y="344032"/>
                </a:cubicBezTo>
                <a:cubicBezTo>
                  <a:pt x="454032" y="351726"/>
                  <a:pt x="443619" y="356103"/>
                  <a:pt x="434566" y="362139"/>
                </a:cubicBezTo>
                <a:cubicBezTo>
                  <a:pt x="428530" y="371192"/>
                  <a:pt x="424153" y="381605"/>
                  <a:pt x="416459" y="389299"/>
                </a:cubicBezTo>
                <a:cubicBezTo>
                  <a:pt x="408765" y="396993"/>
                  <a:pt x="398153" y="401082"/>
                  <a:pt x="389299" y="407406"/>
                </a:cubicBezTo>
                <a:cubicBezTo>
                  <a:pt x="377020" y="416177"/>
                  <a:pt x="365447" y="425914"/>
                  <a:pt x="353085" y="434567"/>
                </a:cubicBezTo>
                <a:cubicBezTo>
                  <a:pt x="335257" y="447047"/>
                  <a:pt x="319409" y="463899"/>
                  <a:pt x="298764" y="470781"/>
                </a:cubicBezTo>
                <a:lnTo>
                  <a:pt x="244443" y="488888"/>
                </a:lnTo>
                <a:cubicBezTo>
                  <a:pt x="238407" y="497941"/>
                  <a:pt x="234030" y="508354"/>
                  <a:pt x="226336" y="516048"/>
                </a:cubicBezTo>
                <a:cubicBezTo>
                  <a:pt x="218642" y="523742"/>
                  <a:pt x="204943" y="524928"/>
                  <a:pt x="199176" y="534155"/>
                </a:cubicBezTo>
                <a:cubicBezTo>
                  <a:pt x="189060" y="550340"/>
                  <a:pt x="187105" y="570369"/>
                  <a:pt x="181069" y="588476"/>
                </a:cubicBezTo>
                <a:lnTo>
                  <a:pt x="162962" y="642796"/>
                </a:lnTo>
                <a:lnTo>
                  <a:pt x="153908" y="669957"/>
                </a:lnTo>
                <a:cubicBezTo>
                  <a:pt x="150890" y="679010"/>
                  <a:pt x="153390" y="692849"/>
                  <a:pt x="144855" y="697117"/>
                </a:cubicBezTo>
                <a:lnTo>
                  <a:pt x="126748" y="706171"/>
                </a:ln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03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202" y="530725"/>
            <a:ext cx="4371258" cy="220731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6471" y="917032"/>
            <a:ext cx="3456343" cy="1725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401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92200" y="520700"/>
            <a:ext cx="20878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Total cross section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43"/>
          <a:stretch/>
        </p:blipFill>
        <p:spPr bwMode="auto">
          <a:xfrm>
            <a:off x="4533899" y="520700"/>
            <a:ext cx="1457093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595" y="1149851"/>
            <a:ext cx="2090106" cy="40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73" y="2730500"/>
            <a:ext cx="3859666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532" y="3748881"/>
            <a:ext cx="646111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029" y="3944938"/>
            <a:ext cx="1300162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7999" y="4111625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=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65100" y="4902200"/>
            <a:ext cx="2032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Thomson formula</a:t>
            </a:r>
            <a:endParaRPr lang="en-US" sz="2000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725" y="3127373"/>
            <a:ext cx="159067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477000" y="2717800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using</a:t>
            </a:r>
            <a:endParaRPr lang="en-US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900" y="3070224"/>
            <a:ext cx="158115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994" y="4003674"/>
            <a:ext cx="18954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2231" y="4749800"/>
            <a:ext cx="9525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648" y="5478739"/>
            <a:ext cx="4953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229" y="6158187"/>
            <a:ext cx="12668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9590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6929" t="53721" r="10532"/>
          <a:stretch/>
        </p:blipFill>
        <p:spPr>
          <a:xfrm>
            <a:off x="635001" y="3708400"/>
            <a:ext cx="6007101" cy="21596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7500" y="571500"/>
            <a:ext cx="46482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</a:t>
            </a:r>
            <a:r>
              <a:rPr lang="en-US" sz="2000" dirty="0" err="1" smtClean="0"/>
              <a:t>unpolarized</a:t>
            </a:r>
            <a:r>
              <a:rPr lang="en-US" sz="2000" dirty="0" smtClean="0"/>
              <a:t> light, we need to average over all initial polarization directions.  </a:t>
            </a:r>
          </a:p>
          <a:p>
            <a:endParaRPr lang="en-US" sz="2000" dirty="0"/>
          </a:p>
          <a:p>
            <a:r>
              <a:rPr lang="en-US" sz="2000" dirty="0" smtClean="0"/>
              <a:t>Let </a:t>
            </a:r>
            <a:r>
              <a:rPr lang="en-US" sz="2000" b="1" dirty="0" smtClean="0"/>
              <a:t>e</a:t>
            </a:r>
            <a:r>
              <a:rPr lang="en-US" sz="2000" dirty="0" smtClean="0"/>
              <a:t> be a unit vector in the direction of </a:t>
            </a:r>
            <a:r>
              <a:rPr lang="en-US" sz="2000" b="1" dirty="0" smtClean="0"/>
              <a:t>E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701" y="295274"/>
            <a:ext cx="2667322" cy="736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216" y="1612107"/>
            <a:ext cx="2424798" cy="1512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6522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</TotalTime>
  <Words>387</Words>
  <Application>Microsoft Office PowerPoint</Application>
  <PresentationFormat>On-screen Show (4:3)</PresentationFormat>
  <Paragraphs>55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Scattering by free charges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College of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Scattering by free charges</dc:title>
  <dc:creator>Robert Peale</dc:creator>
  <cp:lastModifiedBy>Robert</cp:lastModifiedBy>
  <cp:revision>11</cp:revision>
  <dcterms:created xsi:type="dcterms:W3CDTF">2016-09-13T13:42:16Z</dcterms:created>
  <dcterms:modified xsi:type="dcterms:W3CDTF">2016-09-18T17:55:32Z</dcterms:modified>
</cp:coreProperties>
</file>