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D742-408F-41F4-9405-A1209A63BF2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A770-7882-4253-B0B3-79D10B64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D742-408F-41F4-9405-A1209A63BF2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A770-7882-4253-B0B3-79D10B64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D742-408F-41F4-9405-A1209A63BF2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A770-7882-4253-B0B3-79D10B64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D742-408F-41F4-9405-A1209A63BF2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A770-7882-4253-B0B3-79D10B64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D742-408F-41F4-9405-A1209A63BF2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A770-7882-4253-B0B3-79D10B64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D742-408F-41F4-9405-A1209A63BF2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A770-7882-4253-B0B3-79D10B64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D742-408F-41F4-9405-A1209A63BF2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A770-7882-4253-B0B3-79D10B64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D742-408F-41F4-9405-A1209A63BF2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A770-7882-4253-B0B3-79D10B64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D742-408F-41F4-9405-A1209A63BF2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A770-7882-4253-B0B3-79D10B64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D742-408F-41F4-9405-A1209A63BF2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A770-7882-4253-B0B3-79D10B64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D742-408F-41F4-9405-A1209A63BF2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A770-7882-4253-B0B3-79D10B64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5D742-408F-41F4-9405-A1209A63BF2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CA770-7882-4253-B0B3-79D10B64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Lagrangian</a:t>
            </a:r>
            <a:r>
              <a:rPr lang="en-US" dirty="0" smtClean="0"/>
              <a:t> to terms of second order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LL2 section 65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t="8108" r="9723"/>
          <a:stretch>
            <a:fillRect/>
          </a:stretch>
        </p:blipFill>
        <p:spPr bwMode="auto">
          <a:xfrm>
            <a:off x="364717" y="2133600"/>
            <a:ext cx="702668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724400" y="2035314"/>
            <a:ext cx="33528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gradient is with respect to the field point coordinates </a:t>
            </a:r>
            <a:r>
              <a:rPr lang="en-US" sz="2000" b="1" dirty="0" smtClean="0"/>
              <a:t>r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3470" y="1181100"/>
            <a:ext cx="588413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3737" y="1219200"/>
            <a:ext cx="6332063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843913" y="3886200"/>
            <a:ext cx="4175887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multiple charges, make a sum, e.g.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52400"/>
            <a:ext cx="64008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Lagrangian</a:t>
            </a:r>
            <a:r>
              <a:rPr lang="en-US" sz="2000" dirty="0" smtClean="0"/>
              <a:t> for charge </a:t>
            </a:r>
            <a:r>
              <a:rPr lang="en-US" sz="2000" i="1" dirty="0" smtClean="0"/>
              <a:t>e</a:t>
            </a:r>
            <a:r>
              <a:rPr lang="en-US" sz="2000" i="1" baseline="-25000" dirty="0" smtClean="0"/>
              <a:t>a </a:t>
            </a:r>
            <a:r>
              <a:rPr lang="en-US" sz="2000" dirty="0" smtClean="0"/>
              <a:t>in the field of other charges </a:t>
            </a:r>
            <a:r>
              <a:rPr lang="en-US" sz="2000" i="1" dirty="0" err="1" smtClean="0"/>
              <a:t>e</a:t>
            </a:r>
            <a:r>
              <a:rPr lang="en-US" sz="2000" i="1" baseline="-25000" dirty="0" err="1" smtClean="0"/>
              <a:t>b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3820"/>
          <a:stretch>
            <a:fillRect/>
          </a:stretch>
        </p:blipFill>
        <p:spPr bwMode="auto">
          <a:xfrm>
            <a:off x="228600" y="2609850"/>
            <a:ext cx="3168015" cy="11239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90600"/>
            <a:ext cx="4947616" cy="807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6657" y="4324350"/>
            <a:ext cx="7053943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212696" y="4355068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»</a:t>
            </a:r>
            <a:endParaRPr lang="en-US" sz="1100" dirty="0">
              <a:latin typeface="MS Shell Dlg 2" panose="020B0604030504040204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616036" y="1537855"/>
            <a:ext cx="1237268" cy="2826327"/>
          </a:xfrm>
          <a:custGeom>
            <a:avLst/>
            <a:gdLst>
              <a:gd name="connsiteX0" fmla="*/ 270164 w 1237268"/>
              <a:gd name="connsiteY0" fmla="*/ 0 h 2826327"/>
              <a:gd name="connsiteX1" fmla="*/ 249382 w 1237268"/>
              <a:gd name="connsiteY1" fmla="*/ 540327 h 2826327"/>
              <a:gd name="connsiteX2" fmla="*/ 207819 w 1237268"/>
              <a:gd name="connsiteY2" fmla="*/ 623454 h 2826327"/>
              <a:gd name="connsiteX3" fmla="*/ 124691 w 1237268"/>
              <a:gd name="connsiteY3" fmla="*/ 810490 h 2826327"/>
              <a:gd name="connsiteX4" fmla="*/ 103909 w 1237268"/>
              <a:gd name="connsiteY4" fmla="*/ 872836 h 2826327"/>
              <a:gd name="connsiteX5" fmla="*/ 41564 w 1237268"/>
              <a:gd name="connsiteY5" fmla="*/ 976745 h 2826327"/>
              <a:gd name="connsiteX6" fmla="*/ 0 w 1237268"/>
              <a:gd name="connsiteY6" fmla="*/ 1143000 h 2826327"/>
              <a:gd name="connsiteX7" fmla="*/ 20782 w 1237268"/>
              <a:gd name="connsiteY7" fmla="*/ 1288472 h 2826327"/>
              <a:gd name="connsiteX8" fmla="*/ 124691 w 1237268"/>
              <a:gd name="connsiteY8" fmla="*/ 1413163 h 2826327"/>
              <a:gd name="connsiteX9" fmla="*/ 166255 w 1237268"/>
              <a:gd name="connsiteY9" fmla="*/ 1475509 h 2826327"/>
              <a:gd name="connsiteX10" fmla="*/ 332509 w 1237268"/>
              <a:gd name="connsiteY10" fmla="*/ 1579418 h 2826327"/>
              <a:gd name="connsiteX11" fmla="*/ 540328 w 1237268"/>
              <a:gd name="connsiteY11" fmla="*/ 1641763 h 2826327"/>
              <a:gd name="connsiteX12" fmla="*/ 602673 w 1237268"/>
              <a:gd name="connsiteY12" fmla="*/ 1704109 h 2826327"/>
              <a:gd name="connsiteX13" fmla="*/ 665019 w 1237268"/>
              <a:gd name="connsiteY13" fmla="*/ 1745672 h 2826327"/>
              <a:gd name="connsiteX14" fmla="*/ 831273 w 1237268"/>
              <a:gd name="connsiteY14" fmla="*/ 1911927 h 2826327"/>
              <a:gd name="connsiteX15" fmla="*/ 872837 w 1237268"/>
              <a:gd name="connsiteY15" fmla="*/ 1974272 h 2826327"/>
              <a:gd name="connsiteX16" fmla="*/ 1039091 w 1237268"/>
              <a:gd name="connsiteY16" fmla="*/ 2098963 h 2826327"/>
              <a:gd name="connsiteX17" fmla="*/ 1080655 w 1237268"/>
              <a:gd name="connsiteY17" fmla="*/ 2182090 h 2826327"/>
              <a:gd name="connsiteX18" fmla="*/ 1184564 w 1237268"/>
              <a:gd name="connsiteY18" fmla="*/ 2348345 h 2826327"/>
              <a:gd name="connsiteX19" fmla="*/ 1205346 w 1237268"/>
              <a:gd name="connsiteY19" fmla="*/ 2826327 h 282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37268" h="2826327">
                <a:moveTo>
                  <a:pt x="270164" y="0"/>
                </a:moveTo>
                <a:cubicBezTo>
                  <a:pt x="263237" y="180109"/>
                  <a:pt x="267317" y="360979"/>
                  <a:pt x="249382" y="540327"/>
                </a:cubicBezTo>
                <a:cubicBezTo>
                  <a:pt x="246299" y="571153"/>
                  <a:pt x="219324" y="594690"/>
                  <a:pt x="207819" y="623454"/>
                </a:cubicBezTo>
                <a:cubicBezTo>
                  <a:pt x="133628" y="808933"/>
                  <a:pt x="204655" y="690545"/>
                  <a:pt x="124691" y="810490"/>
                </a:cubicBezTo>
                <a:cubicBezTo>
                  <a:pt x="117764" y="831272"/>
                  <a:pt x="113706" y="853243"/>
                  <a:pt x="103909" y="872836"/>
                </a:cubicBezTo>
                <a:cubicBezTo>
                  <a:pt x="85845" y="908964"/>
                  <a:pt x="56064" y="939045"/>
                  <a:pt x="41564" y="976745"/>
                </a:cubicBezTo>
                <a:cubicBezTo>
                  <a:pt x="21058" y="1030061"/>
                  <a:pt x="0" y="1143000"/>
                  <a:pt x="0" y="1143000"/>
                </a:cubicBezTo>
                <a:cubicBezTo>
                  <a:pt x="6927" y="1191491"/>
                  <a:pt x="6707" y="1241555"/>
                  <a:pt x="20782" y="1288472"/>
                </a:cubicBezTo>
                <a:cubicBezTo>
                  <a:pt x="35294" y="1336845"/>
                  <a:pt x="95699" y="1378372"/>
                  <a:pt x="124691" y="1413163"/>
                </a:cubicBezTo>
                <a:cubicBezTo>
                  <a:pt x="140681" y="1432351"/>
                  <a:pt x="146751" y="1459906"/>
                  <a:pt x="166255" y="1475509"/>
                </a:cubicBezTo>
                <a:cubicBezTo>
                  <a:pt x="217286" y="1516334"/>
                  <a:pt x="269109" y="1563568"/>
                  <a:pt x="332509" y="1579418"/>
                </a:cubicBezTo>
                <a:cubicBezTo>
                  <a:pt x="458141" y="1610826"/>
                  <a:pt x="388541" y="1591168"/>
                  <a:pt x="540328" y="1641763"/>
                </a:cubicBezTo>
                <a:cubicBezTo>
                  <a:pt x="561110" y="1662545"/>
                  <a:pt x="580095" y="1685294"/>
                  <a:pt x="602673" y="1704109"/>
                </a:cubicBezTo>
                <a:cubicBezTo>
                  <a:pt x="621861" y="1720099"/>
                  <a:pt x="648572" y="1726875"/>
                  <a:pt x="665019" y="1745672"/>
                </a:cubicBezTo>
                <a:cubicBezTo>
                  <a:pt x="821062" y="1924006"/>
                  <a:pt x="668903" y="1830741"/>
                  <a:pt x="831273" y="1911927"/>
                </a:cubicBezTo>
                <a:cubicBezTo>
                  <a:pt x="845128" y="1932709"/>
                  <a:pt x="853649" y="1958282"/>
                  <a:pt x="872837" y="1974272"/>
                </a:cubicBezTo>
                <a:cubicBezTo>
                  <a:pt x="1014440" y="2092274"/>
                  <a:pt x="904426" y="1919410"/>
                  <a:pt x="1039091" y="2098963"/>
                </a:cubicBezTo>
                <a:cubicBezTo>
                  <a:pt x="1057679" y="2123747"/>
                  <a:pt x="1065610" y="2155009"/>
                  <a:pt x="1080655" y="2182090"/>
                </a:cubicBezTo>
                <a:cubicBezTo>
                  <a:pt x="1122438" y="2257300"/>
                  <a:pt x="1141254" y="2283381"/>
                  <a:pt x="1184564" y="2348345"/>
                </a:cubicBezTo>
                <a:cubicBezTo>
                  <a:pt x="1237268" y="2559160"/>
                  <a:pt x="1205346" y="2402910"/>
                  <a:pt x="1205346" y="2826327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16200000">
            <a:off x="6667500" y="3009900"/>
            <a:ext cx="304800" cy="2667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776228" y="1704109"/>
            <a:ext cx="2069141" cy="2369127"/>
          </a:xfrm>
          <a:custGeom>
            <a:avLst/>
            <a:gdLst>
              <a:gd name="connsiteX0" fmla="*/ 3590 w 2069141"/>
              <a:gd name="connsiteY0" fmla="*/ 0 h 2369127"/>
              <a:gd name="connsiteX1" fmla="*/ 45154 w 2069141"/>
              <a:gd name="connsiteY1" fmla="*/ 311727 h 2369127"/>
              <a:gd name="connsiteX2" fmla="*/ 128281 w 2069141"/>
              <a:gd name="connsiteY2" fmla="*/ 519546 h 2369127"/>
              <a:gd name="connsiteX3" fmla="*/ 252972 w 2069141"/>
              <a:gd name="connsiteY3" fmla="*/ 623455 h 2369127"/>
              <a:gd name="connsiteX4" fmla="*/ 294536 w 2069141"/>
              <a:gd name="connsiteY4" fmla="*/ 685800 h 2369127"/>
              <a:gd name="connsiteX5" fmla="*/ 377663 w 2069141"/>
              <a:gd name="connsiteY5" fmla="*/ 727364 h 2369127"/>
              <a:gd name="connsiteX6" fmla="*/ 440008 w 2069141"/>
              <a:gd name="connsiteY6" fmla="*/ 768927 h 2369127"/>
              <a:gd name="connsiteX7" fmla="*/ 710172 w 2069141"/>
              <a:gd name="connsiteY7" fmla="*/ 955964 h 2369127"/>
              <a:gd name="connsiteX8" fmla="*/ 1001117 w 2069141"/>
              <a:gd name="connsiteY8" fmla="*/ 1080655 h 2369127"/>
              <a:gd name="connsiteX9" fmla="*/ 1188154 w 2069141"/>
              <a:gd name="connsiteY9" fmla="*/ 1163782 h 2369127"/>
              <a:gd name="connsiteX10" fmla="*/ 1395972 w 2069141"/>
              <a:gd name="connsiteY10" fmla="*/ 1371600 h 2369127"/>
              <a:gd name="connsiteX11" fmla="*/ 1562227 w 2069141"/>
              <a:gd name="connsiteY11" fmla="*/ 1517073 h 2369127"/>
              <a:gd name="connsiteX12" fmla="*/ 1624572 w 2069141"/>
              <a:gd name="connsiteY12" fmla="*/ 1600200 h 2369127"/>
              <a:gd name="connsiteX13" fmla="*/ 1666136 w 2069141"/>
              <a:gd name="connsiteY13" fmla="*/ 1662546 h 2369127"/>
              <a:gd name="connsiteX14" fmla="*/ 1728481 w 2069141"/>
              <a:gd name="connsiteY14" fmla="*/ 1724891 h 2369127"/>
              <a:gd name="connsiteX15" fmla="*/ 1832390 w 2069141"/>
              <a:gd name="connsiteY15" fmla="*/ 1870364 h 2369127"/>
              <a:gd name="connsiteX16" fmla="*/ 1936299 w 2069141"/>
              <a:gd name="connsiteY16" fmla="*/ 1974273 h 2369127"/>
              <a:gd name="connsiteX17" fmla="*/ 1977863 w 2069141"/>
              <a:gd name="connsiteY17" fmla="*/ 2057400 h 2369127"/>
              <a:gd name="connsiteX18" fmla="*/ 2040208 w 2069141"/>
              <a:gd name="connsiteY18" fmla="*/ 2140527 h 2369127"/>
              <a:gd name="connsiteX19" fmla="*/ 2060990 w 2069141"/>
              <a:gd name="connsiteY19" fmla="*/ 2369127 h 236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069141" h="2369127">
                <a:moveTo>
                  <a:pt x="3590" y="0"/>
                </a:moveTo>
                <a:cubicBezTo>
                  <a:pt x="18550" y="179522"/>
                  <a:pt x="0" y="194326"/>
                  <a:pt x="45154" y="311727"/>
                </a:cubicBezTo>
                <a:cubicBezTo>
                  <a:pt x="71937" y="381363"/>
                  <a:pt x="75524" y="466790"/>
                  <a:pt x="128281" y="519546"/>
                </a:cubicBezTo>
                <a:cubicBezTo>
                  <a:pt x="208288" y="599552"/>
                  <a:pt x="166173" y="565588"/>
                  <a:pt x="252972" y="623455"/>
                </a:cubicBezTo>
                <a:cubicBezTo>
                  <a:pt x="266827" y="644237"/>
                  <a:pt x="275348" y="669810"/>
                  <a:pt x="294536" y="685800"/>
                </a:cubicBezTo>
                <a:cubicBezTo>
                  <a:pt x="318335" y="705633"/>
                  <a:pt x="350765" y="711994"/>
                  <a:pt x="377663" y="727364"/>
                </a:cubicBezTo>
                <a:cubicBezTo>
                  <a:pt x="399349" y="739756"/>
                  <a:pt x="420027" y="753941"/>
                  <a:pt x="440008" y="768927"/>
                </a:cubicBezTo>
                <a:cubicBezTo>
                  <a:pt x="556755" y="856487"/>
                  <a:pt x="562575" y="882165"/>
                  <a:pt x="710172" y="955964"/>
                </a:cubicBezTo>
                <a:cubicBezTo>
                  <a:pt x="804546" y="1003151"/>
                  <a:pt x="903872" y="1039710"/>
                  <a:pt x="1001117" y="1080655"/>
                </a:cubicBezTo>
                <a:cubicBezTo>
                  <a:pt x="1025318" y="1090845"/>
                  <a:pt x="1161742" y="1141143"/>
                  <a:pt x="1188154" y="1163782"/>
                </a:cubicBezTo>
                <a:cubicBezTo>
                  <a:pt x="1262536" y="1227538"/>
                  <a:pt x="1319473" y="1310401"/>
                  <a:pt x="1395972" y="1371600"/>
                </a:cubicBezTo>
                <a:cubicBezTo>
                  <a:pt x="1458545" y="1421658"/>
                  <a:pt x="1511112" y="1457439"/>
                  <a:pt x="1562227" y="1517073"/>
                </a:cubicBezTo>
                <a:cubicBezTo>
                  <a:pt x="1584768" y="1543371"/>
                  <a:pt x="1604440" y="1572015"/>
                  <a:pt x="1624572" y="1600200"/>
                </a:cubicBezTo>
                <a:cubicBezTo>
                  <a:pt x="1639089" y="1620525"/>
                  <a:pt x="1650146" y="1643358"/>
                  <a:pt x="1666136" y="1662546"/>
                </a:cubicBezTo>
                <a:cubicBezTo>
                  <a:pt x="1684951" y="1685124"/>
                  <a:pt x="1709666" y="1702313"/>
                  <a:pt x="1728481" y="1724891"/>
                </a:cubicBezTo>
                <a:cubicBezTo>
                  <a:pt x="1877461" y="1903666"/>
                  <a:pt x="1632743" y="1645759"/>
                  <a:pt x="1832390" y="1870364"/>
                </a:cubicBezTo>
                <a:cubicBezTo>
                  <a:pt x="1864933" y="1906975"/>
                  <a:pt x="1906226" y="1935608"/>
                  <a:pt x="1936299" y="1974273"/>
                </a:cubicBezTo>
                <a:cubicBezTo>
                  <a:pt x="1955319" y="1998727"/>
                  <a:pt x="1961444" y="2031129"/>
                  <a:pt x="1977863" y="2057400"/>
                </a:cubicBezTo>
                <a:cubicBezTo>
                  <a:pt x="1996220" y="2086771"/>
                  <a:pt x="2019426" y="2112818"/>
                  <a:pt x="2040208" y="2140527"/>
                </a:cubicBezTo>
                <a:cubicBezTo>
                  <a:pt x="2069141" y="2285193"/>
                  <a:pt x="2060990" y="2209114"/>
                  <a:pt x="2060990" y="2369127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 l="13647" t="30435"/>
          <a:stretch>
            <a:fillRect/>
          </a:stretch>
        </p:blipFill>
        <p:spPr bwMode="auto">
          <a:xfrm>
            <a:off x="3286125" y="457200"/>
            <a:ext cx="4943475" cy="198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62000" y="76200"/>
            <a:ext cx="6258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Hamiltonian</a:t>
            </a:r>
            <a:r>
              <a:rPr lang="en-US" sz="2000" dirty="0" smtClean="0"/>
              <a:t> for system of charges to second order in v/c.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416314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From Mechanics (v. 1, Eq. 40.7), for small changes of L and H, the additions are equal in magnitude but opposite in sign.</a:t>
            </a:r>
            <a:endParaRPr 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15553" t="35000"/>
          <a:stretch>
            <a:fillRect/>
          </a:stretch>
        </p:blipFill>
        <p:spPr bwMode="auto">
          <a:xfrm>
            <a:off x="3505200" y="3352800"/>
            <a:ext cx="426676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1430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</a:t>
            </a:r>
            <a:r>
              <a:rPr lang="en-US" sz="2000" b="1" u="sng" dirty="0" smtClean="0"/>
              <a:t>classical mechanics</a:t>
            </a:r>
            <a:r>
              <a:rPr lang="en-US" sz="2000" dirty="0" smtClean="0"/>
              <a:t>, interactions are instantaneous.  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Lagrangian</a:t>
            </a:r>
            <a:r>
              <a:rPr lang="en-US" sz="2000" dirty="0" smtClean="0"/>
              <a:t> depends on the coordinates  and velocities  evaluated at the same time for all particles in the system.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849231"/>
            <a:ext cx="6477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</a:t>
            </a:r>
            <a:r>
              <a:rPr lang="en-US" sz="2000" b="1" u="sng" dirty="0" smtClean="0"/>
              <a:t>relativistic mechanics</a:t>
            </a:r>
            <a:r>
              <a:rPr lang="en-US" sz="2000" dirty="0" smtClean="0"/>
              <a:t>, the velocity of propagation for interactions is finite.  </a:t>
            </a:r>
          </a:p>
          <a:p>
            <a:endParaRPr lang="en-US" sz="2000" dirty="0"/>
          </a:p>
          <a:p>
            <a:r>
              <a:rPr lang="en-US" sz="2000" dirty="0" smtClean="0"/>
              <a:t>The field must be considered as an independent system.</a:t>
            </a:r>
          </a:p>
          <a:p>
            <a:endParaRPr lang="en-US" sz="2000" dirty="0"/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Lagrangian</a:t>
            </a:r>
            <a:r>
              <a:rPr lang="en-US" sz="2000" dirty="0" smtClean="0"/>
              <a:t> for interaction of particles must include degrees of freedom for the field.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9144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v &lt;&lt; c, we can obtain an approximate </a:t>
            </a:r>
            <a:r>
              <a:rPr lang="en-US" sz="2000" dirty="0" err="1" smtClean="0"/>
              <a:t>Lagrangian</a:t>
            </a:r>
            <a:r>
              <a:rPr lang="en-US" sz="2000" dirty="0" smtClean="0"/>
              <a:t> to order (v/c)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Electromagnetic radiation from charged particles appears only in the next (3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) approximations.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356229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the </a:t>
            </a:r>
            <a:r>
              <a:rPr lang="en-US" sz="2000" dirty="0" err="1" smtClean="0"/>
              <a:t>zeroth</a:t>
            </a:r>
            <a:r>
              <a:rPr lang="en-US" sz="2000" dirty="0" smtClean="0"/>
              <a:t> approximation (no powers of v/c), we have the classical </a:t>
            </a:r>
            <a:r>
              <a:rPr lang="en-US" sz="2000" dirty="0" err="1" smtClean="0"/>
              <a:t>Lagrangian</a:t>
            </a:r>
            <a:r>
              <a:rPr lang="en-US" sz="2000" dirty="0" smtClean="0"/>
              <a:t>, which is the sum of </a:t>
            </a:r>
            <a:r>
              <a:rPr lang="en-US" sz="2000" dirty="0" err="1" smtClean="0"/>
              <a:t>Lagrangians</a:t>
            </a:r>
            <a:r>
              <a:rPr lang="en-US" sz="2000" dirty="0" smtClean="0"/>
              <a:t> for each individual charge in the field of the other charges.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1" y="9906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exact relativistic </a:t>
            </a:r>
            <a:r>
              <a:rPr lang="en-US" sz="2000" dirty="0" err="1" smtClean="0"/>
              <a:t>Lagrangian</a:t>
            </a:r>
            <a:r>
              <a:rPr lang="en-US" sz="2000" dirty="0" smtClean="0"/>
              <a:t> for a given charge in the field of all the other charges</a:t>
            </a:r>
            <a:endParaRPr lang="en-US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0784" y="1828800"/>
            <a:ext cx="6014416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4505" y="4643438"/>
            <a:ext cx="481109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5779" t="39216" r="37872"/>
          <a:stretch>
            <a:fillRect/>
          </a:stretch>
        </p:blipFill>
        <p:spPr bwMode="auto">
          <a:xfrm>
            <a:off x="2209799" y="2362200"/>
            <a:ext cx="3810001" cy="251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57200" y="6096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At the position of </a:t>
            </a:r>
            <a:r>
              <a:rPr lang="en-US" sz="2000" i="1" dirty="0" smtClean="0"/>
              <a:t>e</a:t>
            </a:r>
            <a:r>
              <a:rPr lang="en-US" sz="2000" i="1" baseline="-25000" dirty="0" smtClean="0"/>
              <a:t>a</a:t>
            </a:r>
            <a:r>
              <a:rPr lang="en-US" sz="2000" dirty="0" smtClean="0"/>
              <a:t>, </a:t>
            </a:r>
            <a:r>
              <a:rPr lang="en-US" sz="2000" i="1" dirty="0" smtClean="0">
                <a:latin typeface="Symbol" pitchFamily="18" charset="2"/>
              </a:rPr>
              <a:t>f</a:t>
            </a:r>
            <a:r>
              <a:rPr lang="en-US" sz="2000" dirty="0" smtClean="0"/>
              <a:t> and </a:t>
            </a:r>
            <a:r>
              <a:rPr lang="en-US" sz="2000" b="1" i="1" dirty="0" smtClean="0"/>
              <a:t>A</a:t>
            </a:r>
            <a:r>
              <a:rPr lang="en-US" sz="2000" dirty="0" smtClean="0"/>
              <a:t> change due to the motion of all the other charges according to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316884"/>
            <a:ext cx="632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v &lt;&lt; c for all charges, then </a:t>
            </a:r>
            <a:r>
              <a:rPr lang="en-US" i="1" dirty="0" smtClean="0">
                <a:latin typeface="Symbol" pitchFamily="18" charset="2"/>
              </a:rPr>
              <a:t>r</a:t>
            </a:r>
            <a:r>
              <a:rPr lang="en-US" dirty="0" smtClean="0"/>
              <a:t> changes little during the time R/c.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319152"/>
            <a:ext cx="5457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Expand 				in powers of R/c.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5508" y="1097290"/>
            <a:ext cx="2385720" cy="89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11457" y="4839257"/>
            <a:ext cx="965743" cy="4947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/>
          <a:srcRect l="11122"/>
          <a:stretch/>
        </p:blipFill>
        <p:spPr>
          <a:xfrm>
            <a:off x="2839016" y="3304767"/>
            <a:ext cx="3960300" cy="8048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50033" y="2381858"/>
            <a:ext cx="2079748" cy="87591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59522" y="3494335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»</a:t>
            </a:r>
            <a:endParaRPr lang="en-US" sz="1100" dirty="0">
              <a:latin typeface="MS Shell Dlg 2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96217" y="4654642"/>
            <a:ext cx="2718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evaluated at R/c = 0, i.e. at the present time, i.e.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37976" y="4541193"/>
            <a:ext cx="545948" cy="64040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562600" y="2446013"/>
            <a:ext cx="2099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Taylor expansion, </a:t>
            </a:r>
            <a:r>
              <a:rPr lang="en-US" dirty="0" smtClean="0">
                <a:latin typeface="Symbol" panose="05050102010706020507" pitchFamily="18" charset="2"/>
              </a:rPr>
              <a:t>¶/¶</a:t>
            </a:r>
            <a:r>
              <a:rPr lang="en-US" dirty="0" smtClean="0"/>
              <a:t>(R/c) = -</a:t>
            </a:r>
            <a:r>
              <a:rPr lang="en-US" dirty="0" smtClean="0">
                <a:latin typeface="Symbol" panose="05050102010706020507" pitchFamily="18" charset="2"/>
              </a:rPr>
              <a:t>¶</a:t>
            </a:r>
            <a:r>
              <a:rPr lang="en-US" dirty="0" smtClean="0"/>
              <a:t>/</a:t>
            </a:r>
            <a:r>
              <a:rPr lang="en-US" dirty="0" smtClean="0">
                <a:latin typeface="Symbol" panose="05050102010706020507" pitchFamily="18" charset="2"/>
              </a:rPr>
              <a:t>¶</a:t>
            </a:r>
            <a:r>
              <a:rPr lang="en-US" dirty="0" smtClean="0"/>
              <a:t>t</a:t>
            </a:r>
            <a:endParaRPr lang="en-US" sz="1100" dirty="0"/>
          </a:p>
        </p:txBody>
      </p:sp>
      <p:sp>
        <p:nvSpPr>
          <p:cNvPr id="11" name="Freeform 10"/>
          <p:cNvSpPr/>
          <p:nvPr/>
        </p:nvSpPr>
        <p:spPr>
          <a:xfrm>
            <a:off x="6274051" y="3892990"/>
            <a:ext cx="1874091" cy="1195058"/>
          </a:xfrm>
          <a:custGeom>
            <a:avLst/>
            <a:gdLst>
              <a:gd name="connsiteX0" fmla="*/ 1819747 w 1874091"/>
              <a:gd name="connsiteY0" fmla="*/ 1195058 h 1195058"/>
              <a:gd name="connsiteX1" fmla="*/ 1865014 w 1874091"/>
              <a:gd name="connsiteY1" fmla="*/ 1158844 h 1195058"/>
              <a:gd name="connsiteX2" fmla="*/ 1874068 w 1874091"/>
              <a:gd name="connsiteY2" fmla="*/ 1131683 h 1195058"/>
              <a:gd name="connsiteX3" fmla="*/ 1837854 w 1874091"/>
              <a:gd name="connsiteY3" fmla="*/ 851026 h 1195058"/>
              <a:gd name="connsiteX4" fmla="*/ 1792587 w 1874091"/>
              <a:gd name="connsiteY4" fmla="*/ 778598 h 1195058"/>
              <a:gd name="connsiteX5" fmla="*/ 1765426 w 1874091"/>
              <a:gd name="connsiteY5" fmla="*/ 760491 h 1195058"/>
              <a:gd name="connsiteX6" fmla="*/ 1720159 w 1874091"/>
              <a:gd name="connsiteY6" fmla="*/ 706170 h 1195058"/>
              <a:gd name="connsiteX7" fmla="*/ 1683945 w 1874091"/>
              <a:gd name="connsiteY7" fmla="*/ 669957 h 1195058"/>
              <a:gd name="connsiteX8" fmla="*/ 1602464 w 1874091"/>
              <a:gd name="connsiteY8" fmla="*/ 633743 h 1195058"/>
              <a:gd name="connsiteX9" fmla="*/ 1575303 w 1874091"/>
              <a:gd name="connsiteY9" fmla="*/ 615636 h 1195058"/>
              <a:gd name="connsiteX10" fmla="*/ 1457608 w 1874091"/>
              <a:gd name="connsiteY10" fmla="*/ 597529 h 1195058"/>
              <a:gd name="connsiteX11" fmla="*/ 778599 w 1874091"/>
              <a:gd name="connsiteY11" fmla="*/ 588475 h 1195058"/>
              <a:gd name="connsiteX12" fmla="*/ 751438 w 1874091"/>
              <a:gd name="connsiteY12" fmla="*/ 579422 h 1195058"/>
              <a:gd name="connsiteX13" fmla="*/ 606583 w 1874091"/>
              <a:gd name="connsiteY13" fmla="*/ 552261 h 1195058"/>
              <a:gd name="connsiteX14" fmla="*/ 579422 w 1874091"/>
              <a:gd name="connsiteY14" fmla="*/ 543208 h 1195058"/>
              <a:gd name="connsiteX15" fmla="*/ 543208 w 1874091"/>
              <a:gd name="connsiteY15" fmla="*/ 534155 h 1195058"/>
              <a:gd name="connsiteX16" fmla="*/ 461727 w 1874091"/>
              <a:gd name="connsiteY16" fmla="*/ 506994 h 1195058"/>
              <a:gd name="connsiteX17" fmla="*/ 416460 w 1874091"/>
              <a:gd name="connsiteY17" fmla="*/ 479834 h 1195058"/>
              <a:gd name="connsiteX18" fmla="*/ 325925 w 1874091"/>
              <a:gd name="connsiteY18" fmla="*/ 452673 h 1195058"/>
              <a:gd name="connsiteX19" fmla="*/ 298765 w 1874091"/>
              <a:gd name="connsiteY19" fmla="*/ 434566 h 1195058"/>
              <a:gd name="connsiteX20" fmla="*/ 208230 w 1874091"/>
              <a:gd name="connsiteY20" fmla="*/ 398353 h 1195058"/>
              <a:gd name="connsiteX21" fmla="*/ 153909 w 1874091"/>
              <a:gd name="connsiteY21" fmla="*/ 362139 h 1195058"/>
              <a:gd name="connsiteX22" fmla="*/ 90535 w 1874091"/>
              <a:gd name="connsiteY22" fmla="*/ 271604 h 1195058"/>
              <a:gd name="connsiteX23" fmla="*/ 72428 w 1874091"/>
              <a:gd name="connsiteY23" fmla="*/ 244444 h 1195058"/>
              <a:gd name="connsiteX24" fmla="*/ 45268 w 1874091"/>
              <a:gd name="connsiteY24" fmla="*/ 153909 h 1195058"/>
              <a:gd name="connsiteX25" fmla="*/ 36214 w 1874091"/>
              <a:gd name="connsiteY25" fmla="*/ 126749 h 1195058"/>
              <a:gd name="connsiteX26" fmla="*/ 18107 w 1874091"/>
              <a:gd name="connsiteY26" fmla="*/ 36214 h 1195058"/>
              <a:gd name="connsiteX27" fmla="*/ 9054 w 1874091"/>
              <a:gd name="connsiteY27" fmla="*/ 9054 h 1195058"/>
              <a:gd name="connsiteX28" fmla="*/ 0 w 1874091"/>
              <a:gd name="connsiteY28" fmla="*/ 0 h 119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874091" h="1195058">
                <a:moveTo>
                  <a:pt x="1819747" y="1195058"/>
                </a:moveTo>
                <a:cubicBezTo>
                  <a:pt x="1834836" y="1182987"/>
                  <a:pt x="1852439" y="1173515"/>
                  <a:pt x="1865014" y="1158844"/>
                </a:cubicBezTo>
                <a:cubicBezTo>
                  <a:pt x="1871225" y="1151598"/>
                  <a:pt x="1874397" y="1141221"/>
                  <a:pt x="1874068" y="1131683"/>
                </a:cubicBezTo>
                <a:cubicBezTo>
                  <a:pt x="1871551" y="1058698"/>
                  <a:pt x="1881711" y="932475"/>
                  <a:pt x="1837854" y="851026"/>
                </a:cubicBezTo>
                <a:cubicBezTo>
                  <a:pt x="1824356" y="825959"/>
                  <a:pt x="1816276" y="794390"/>
                  <a:pt x="1792587" y="778598"/>
                </a:cubicBezTo>
                <a:lnTo>
                  <a:pt x="1765426" y="760491"/>
                </a:lnTo>
                <a:cubicBezTo>
                  <a:pt x="1734518" y="698675"/>
                  <a:pt x="1764946" y="744558"/>
                  <a:pt x="1720159" y="706170"/>
                </a:cubicBezTo>
                <a:cubicBezTo>
                  <a:pt x="1707198" y="695060"/>
                  <a:pt x="1697602" y="680200"/>
                  <a:pt x="1683945" y="669957"/>
                </a:cubicBezTo>
                <a:cubicBezTo>
                  <a:pt x="1664745" y="655557"/>
                  <a:pt x="1622271" y="643647"/>
                  <a:pt x="1602464" y="633743"/>
                </a:cubicBezTo>
                <a:cubicBezTo>
                  <a:pt x="1592732" y="628877"/>
                  <a:pt x="1585304" y="619922"/>
                  <a:pt x="1575303" y="615636"/>
                </a:cubicBezTo>
                <a:cubicBezTo>
                  <a:pt x="1549464" y="604562"/>
                  <a:pt x="1470444" y="597835"/>
                  <a:pt x="1457608" y="597529"/>
                </a:cubicBezTo>
                <a:cubicBezTo>
                  <a:pt x="1231316" y="592141"/>
                  <a:pt x="1004935" y="591493"/>
                  <a:pt x="778599" y="588475"/>
                </a:cubicBezTo>
                <a:cubicBezTo>
                  <a:pt x="769545" y="585457"/>
                  <a:pt x="760696" y="581737"/>
                  <a:pt x="751438" y="579422"/>
                </a:cubicBezTo>
                <a:cubicBezTo>
                  <a:pt x="703720" y="567493"/>
                  <a:pt x="654301" y="564190"/>
                  <a:pt x="606583" y="552261"/>
                </a:cubicBezTo>
                <a:cubicBezTo>
                  <a:pt x="597325" y="549946"/>
                  <a:pt x="588598" y="545830"/>
                  <a:pt x="579422" y="543208"/>
                </a:cubicBezTo>
                <a:cubicBezTo>
                  <a:pt x="567458" y="539790"/>
                  <a:pt x="555012" y="538090"/>
                  <a:pt x="543208" y="534155"/>
                </a:cubicBezTo>
                <a:cubicBezTo>
                  <a:pt x="440917" y="500058"/>
                  <a:pt x="548522" y="528694"/>
                  <a:pt x="461727" y="506994"/>
                </a:cubicBezTo>
                <a:cubicBezTo>
                  <a:pt x="446638" y="497941"/>
                  <a:pt x="432479" y="487115"/>
                  <a:pt x="416460" y="479834"/>
                </a:cubicBezTo>
                <a:cubicBezTo>
                  <a:pt x="389522" y="467590"/>
                  <a:pt x="355108" y="459969"/>
                  <a:pt x="325925" y="452673"/>
                </a:cubicBezTo>
                <a:cubicBezTo>
                  <a:pt x="316872" y="446637"/>
                  <a:pt x="308708" y="438985"/>
                  <a:pt x="298765" y="434566"/>
                </a:cubicBezTo>
                <a:cubicBezTo>
                  <a:pt x="232134" y="404953"/>
                  <a:pt x="261166" y="430115"/>
                  <a:pt x="208230" y="398353"/>
                </a:cubicBezTo>
                <a:cubicBezTo>
                  <a:pt x="189569" y="387157"/>
                  <a:pt x="153909" y="362139"/>
                  <a:pt x="153909" y="362139"/>
                </a:cubicBezTo>
                <a:cubicBezTo>
                  <a:pt x="113690" y="308513"/>
                  <a:pt x="135121" y="338483"/>
                  <a:pt x="90535" y="271604"/>
                </a:cubicBezTo>
                <a:lnTo>
                  <a:pt x="72428" y="244444"/>
                </a:lnTo>
                <a:cubicBezTo>
                  <a:pt x="29387" y="115322"/>
                  <a:pt x="72639" y="249708"/>
                  <a:pt x="45268" y="153909"/>
                </a:cubicBezTo>
                <a:cubicBezTo>
                  <a:pt x="42646" y="144733"/>
                  <a:pt x="38360" y="136048"/>
                  <a:pt x="36214" y="126749"/>
                </a:cubicBezTo>
                <a:cubicBezTo>
                  <a:pt x="29294" y="96761"/>
                  <a:pt x="27839" y="65411"/>
                  <a:pt x="18107" y="36214"/>
                </a:cubicBezTo>
                <a:cubicBezTo>
                  <a:pt x="15089" y="27161"/>
                  <a:pt x="13322" y="17590"/>
                  <a:pt x="9054" y="9054"/>
                </a:cubicBezTo>
                <a:cubicBezTo>
                  <a:pt x="7145" y="5236"/>
                  <a:pt x="3018" y="3018"/>
                  <a:pt x="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553893" y="3865830"/>
            <a:ext cx="2525917" cy="624689"/>
          </a:xfrm>
          <a:custGeom>
            <a:avLst/>
            <a:gdLst>
              <a:gd name="connsiteX0" fmla="*/ 2525917 w 2525917"/>
              <a:gd name="connsiteY0" fmla="*/ 624689 h 624689"/>
              <a:gd name="connsiteX1" fmla="*/ 2181885 w 2525917"/>
              <a:gd name="connsiteY1" fmla="*/ 615635 h 624689"/>
              <a:gd name="connsiteX2" fmla="*/ 2136618 w 2525917"/>
              <a:gd name="connsiteY2" fmla="*/ 606582 h 624689"/>
              <a:gd name="connsiteX3" fmla="*/ 2055137 w 2525917"/>
              <a:gd name="connsiteY3" fmla="*/ 597528 h 624689"/>
              <a:gd name="connsiteX4" fmla="*/ 1946495 w 2525917"/>
              <a:gd name="connsiteY4" fmla="*/ 579421 h 624689"/>
              <a:gd name="connsiteX5" fmla="*/ 1910281 w 2525917"/>
              <a:gd name="connsiteY5" fmla="*/ 570368 h 624689"/>
              <a:gd name="connsiteX6" fmla="*/ 1855960 w 2525917"/>
              <a:gd name="connsiteY6" fmla="*/ 561315 h 624689"/>
              <a:gd name="connsiteX7" fmla="*/ 1810693 w 2525917"/>
              <a:gd name="connsiteY7" fmla="*/ 552261 h 624689"/>
              <a:gd name="connsiteX8" fmla="*/ 1629624 w 2525917"/>
              <a:gd name="connsiteY8" fmla="*/ 534154 h 624689"/>
              <a:gd name="connsiteX9" fmla="*/ 1412341 w 2525917"/>
              <a:gd name="connsiteY9" fmla="*/ 516047 h 624689"/>
              <a:gd name="connsiteX10" fmla="*/ 1312753 w 2525917"/>
              <a:gd name="connsiteY10" fmla="*/ 506994 h 624689"/>
              <a:gd name="connsiteX11" fmla="*/ 1285592 w 2525917"/>
              <a:gd name="connsiteY11" fmla="*/ 497940 h 624689"/>
              <a:gd name="connsiteX12" fmla="*/ 1140737 w 2525917"/>
              <a:gd name="connsiteY12" fmla="*/ 479833 h 624689"/>
              <a:gd name="connsiteX13" fmla="*/ 1113576 w 2525917"/>
              <a:gd name="connsiteY13" fmla="*/ 470780 h 624689"/>
              <a:gd name="connsiteX14" fmla="*/ 1032095 w 2525917"/>
              <a:gd name="connsiteY14" fmla="*/ 452673 h 624689"/>
              <a:gd name="connsiteX15" fmla="*/ 977774 w 2525917"/>
              <a:gd name="connsiteY15" fmla="*/ 443620 h 624689"/>
              <a:gd name="connsiteX16" fmla="*/ 941560 w 2525917"/>
              <a:gd name="connsiteY16" fmla="*/ 434566 h 624689"/>
              <a:gd name="connsiteX17" fmla="*/ 805758 w 2525917"/>
              <a:gd name="connsiteY17" fmla="*/ 407406 h 624689"/>
              <a:gd name="connsiteX18" fmla="*/ 778598 w 2525917"/>
              <a:gd name="connsiteY18" fmla="*/ 398352 h 624689"/>
              <a:gd name="connsiteX19" fmla="*/ 706170 w 2525917"/>
              <a:gd name="connsiteY19" fmla="*/ 380245 h 624689"/>
              <a:gd name="connsiteX20" fmla="*/ 651850 w 2525917"/>
              <a:gd name="connsiteY20" fmla="*/ 362138 h 624689"/>
              <a:gd name="connsiteX21" fmla="*/ 624689 w 2525917"/>
              <a:gd name="connsiteY21" fmla="*/ 344031 h 624689"/>
              <a:gd name="connsiteX22" fmla="*/ 552261 w 2525917"/>
              <a:gd name="connsiteY22" fmla="*/ 334978 h 624689"/>
              <a:gd name="connsiteX23" fmla="*/ 452673 w 2525917"/>
              <a:gd name="connsiteY23" fmla="*/ 307818 h 624689"/>
              <a:gd name="connsiteX24" fmla="*/ 425513 w 2525917"/>
              <a:gd name="connsiteY24" fmla="*/ 289711 h 624689"/>
              <a:gd name="connsiteX25" fmla="*/ 371192 w 2525917"/>
              <a:gd name="connsiteY25" fmla="*/ 271604 h 624689"/>
              <a:gd name="connsiteX26" fmla="*/ 344032 w 2525917"/>
              <a:gd name="connsiteY26" fmla="*/ 253497 h 624689"/>
              <a:gd name="connsiteX27" fmla="*/ 316871 w 2525917"/>
              <a:gd name="connsiteY27" fmla="*/ 244443 h 624689"/>
              <a:gd name="connsiteX28" fmla="*/ 262551 w 2525917"/>
              <a:gd name="connsiteY28" fmla="*/ 208229 h 624689"/>
              <a:gd name="connsiteX29" fmla="*/ 226337 w 2525917"/>
              <a:gd name="connsiteY29" fmla="*/ 153909 h 624689"/>
              <a:gd name="connsiteX30" fmla="*/ 208230 w 2525917"/>
              <a:gd name="connsiteY30" fmla="*/ 126748 h 624689"/>
              <a:gd name="connsiteX31" fmla="*/ 153909 w 2525917"/>
              <a:gd name="connsiteY31" fmla="*/ 90534 h 624689"/>
              <a:gd name="connsiteX32" fmla="*/ 99588 w 2525917"/>
              <a:gd name="connsiteY32" fmla="*/ 54320 h 624689"/>
              <a:gd name="connsiteX33" fmla="*/ 72428 w 2525917"/>
              <a:gd name="connsiteY33" fmla="*/ 45267 h 624689"/>
              <a:gd name="connsiteX34" fmla="*/ 0 w 2525917"/>
              <a:gd name="connsiteY34" fmla="*/ 0 h 624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25917" h="624689">
                <a:moveTo>
                  <a:pt x="2525917" y="624689"/>
                </a:moveTo>
                <a:cubicBezTo>
                  <a:pt x="2411240" y="621671"/>
                  <a:pt x="2296478" y="620965"/>
                  <a:pt x="2181885" y="615635"/>
                </a:cubicBezTo>
                <a:cubicBezTo>
                  <a:pt x="2166514" y="614920"/>
                  <a:pt x="2151851" y="608758"/>
                  <a:pt x="2136618" y="606582"/>
                </a:cubicBezTo>
                <a:cubicBezTo>
                  <a:pt x="2109565" y="602717"/>
                  <a:pt x="2082297" y="600546"/>
                  <a:pt x="2055137" y="597528"/>
                </a:cubicBezTo>
                <a:cubicBezTo>
                  <a:pt x="1973642" y="577155"/>
                  <a:pt x="2073657" y="600615"/>
                  <a:pt x="1946495" y="579421"/>
                </a:cubicBezTo>
                <a:cubicBezTo>
                  <a:pt x="1934221" y="577375"/>
                  <a:pt x="1922482" y="572808"/>
                  <a:pt x="1910281" y="570368"/>
                </a:cubicBezTo>
                <a:cubicBezTo>
                  <a:pt x="1892281" y="566768"/>
                  <a:pt x="1874021" y="564599"/>
                  <a:pt x="1855960" y="561315"/>
                </a:cubicBezTo>
                <a:cubicBezTo>
                  <a:pt x="1840820" y="558562"/>
                  <a:pt x="1825926" y="554437"/>
                  <a:pt x="1810693" y="552261"/>
                </a:cubicBezTo>
                <a:cubicBezTo>
                  <a:pt x="1766143" y="545897"/>
                  <a:pt x="1670971" y="537913"/>
                  <a:pt x="1629624" y="534154"/>
                </a:cubicBezTo>
                <a:cubicBezTo>
                  <a:pt x="1522769" y="512784"/>
                  <a:pt x="1619445" y="529854"/>
                  <a:pt x="1412341" y="516047"/>
                </a:cubicBezTo>
                <a:cubicBezTo>
                  <a:pt x="1379082" y="513830"/>
                  <a:pt x="1345949" y="510012"/>
                  <a:pt x="1312753" y="506994"/>
                </a:cubicBezTo>
                <a:cubicBezTo>
                  <a:pt x="1303699" y="503976"/>
                  <a:pt x="1294950" y="499812"/>
                  <a:pt x="1285592" y="497940"/>
                </a:cubicBezTo>
                <a:cubicBezTo>
                  <a:pt x="1253308" y="491483"/>
                  <a:pt x="1168967" y="482970"/>
                  <a:pt x="1140737" y="479833"/>
                </a:cubicBezTo>
                <a:cubicBezTo>
                  <a:pt x="1131683" y="476815"/>
                  <a:pt x="1122752" y="473402"/>
                  <a:pt x="1113576" y="470780"/>
                </a:cubicBezTo>
                <a:cubicBezTo>
                  <a:pt x="1088137" y="463512"/>
                  <a:pt x="1057777" y="457342"/>
                  <a:pt x="1032095" y="452673"/>
                </a:cubicBezTo>
                <a:cubicBezTo>
                  <a:pt x="1014034" y="449389"/>
                  <a:pt x="995774" y="447220"/>
                  <a:pt x="977774" y="443620"/>
                </a:cubicBezTo>
                <a:cubicBezTo>
                  <a:pt x="965573" y="441180"/>
                  <a:pt x="953802" y="436792"/>
                  <a:pt x="941560" y="434566"/>
                </a:cubicBezTo>
                <a:cubicBezTo>
                  <a:pt x="874846" y="422436"/>
                  <a:pt x="874053" y="430173"/>
                  <a:pt x="805758" y="407406"/>
                </a:cubicBezTo>
                <a:cubicBezTo>
                  <a:pt x="796705" y="404388"/>
                  <a:pt x="787805" y="400863"/>
                  <a:pt x="778598" y="398352"/>
                </a:cubicBezTo>
                <a:cubicBezTo>
                  <a:pt x="754589" y="391804"/>
                  <a:pt x="729779" y="388115"/>
                  <a:pt x="706170" y="380245"/>
                </a:cubicBezTo>
                <a:cubicBezTo>
                  <a:pt x="688063" y="374209"/>
                  <a:pt x="667731" y="372725"/>
                  <a:pt x="651850" y="362138"/>
                </a:cubicBezTo>
                <a:cubicBezTo>
                  <a:pt x="642796" y="356102"/>
                  <a:pt x="635187" y="346894"/>
                  <a:pt x="624689" y="344031"/>
                </a:cubicBezTo>
                <a:cubicBezTo>
                  <a:pt x="601216" y="337629"/>
                  <a:pt x="576404" y="337996"/>
                  <a:pt x="552261" y="334978"/>
                </a:cubicBezTo>
                <a:cubicBezTo>
                  <a:pt x="470576" y="314556"/>
                  <a:pt x="503443" y="324740"/>
                  <a:pt x="452673" y="307818"/>
                </a:cubicBezTo>
                <a:cubicBezTo>
                  <a:pt x="443620" y="301782"/>
                  <a:pt x="435456" y="294130"/>
                  <a:pt x="425513" y="289711"/>
                </a:cubicBezTo>
                <a:cubicBezTo>
                  <a:pt x="408072" y="281959"/>
                  <a:pt x="371192" y="271604"/>
                  <a:pt x="371192" y="271604"/>
                </a:cubicBezTo>
                <a:cubicBezTo>
                  <a:pt x="362139" y="265568"/>
                  <a:pt x="353764" y="258363"/>
                  <a:pt x="344032" y="253497"/>
                </a:cubicBezTo>
                <a:cubicBezTo>
                  <a:pt x="335496" y="249229"/>
                  <a:pt x="325213" y="249078"/>
                  <a:pt x="316871" y="244443"/>
                </a:cubicBezTo>
                <a:cubicBezTo>
                  <a:pt x="297848" y="233874"/>
                  <a:pt x="262551" y="208229"/>
                  <a:pt x="262551" y="208229"/>
                </a:cubicBezTo>
                <a:cubicBezTo>
                  <a:pt x="246639" y="160497"/>
                  <a:pt x="264013" y="199121"/>
                  <a:pt x="226337" y="153909"/>
                </a:cubicBezTo>
                <a:cubicBezTo>
                  <a:pt x="219371" y="145550"/>
                  <a:pt x="216419" y="133913"/>
                  <a:pt x="208230" y="126748"/>
                </a:cubicBezTo>
                <a:cubicBezTo>
                  <a:pt x="191853" y="112418"/>
                  <a:pt x="172016" y="102605"/>
                  <a:pt x="153909" y="90534"/>
                </a:cubicBezTo>
                <a:lnTo>
                  <a:pt x="99588" y="54320"/>
                </a:lnTo>
                <a:lnTo>
                  <a:pt x="72428" y="45267"/>
                </a:lnTo>
                <a:cubicBezTo>
                  <a:pt x="12492" y="5310"/>
                  <a:pt x="37572" y="18785"/>
                  <a:pt x="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231487" y="3847723"/>
            <a:ext cx="3640093" cy="633742"/>
          </a:xfrm>
          <a:custGeom>
            <a:avLst/>
            <a:gdLst>
              <a:gd name="connsiteX0" fmla="*/ 3640093 w 3640093"/>
              <a:gd name="connsiteY0" fmla="*/ 633742 h 633742"/>
              <a:gd name="connsiteX1" fmla="*/ 3404703 w 3640093"/>
              <a:gd name="connsiteY1" fmla="*/ 615635 h 633742"/>
              <a:gd name="connsiteX2" fmla="*/ 3296062 w 3640093"/>
              <a:gd name="connsiteY2" fmla="*/ 597528 h 633742"/>
              <a:gd name="connsiteX3" fmla="*/ 3196473 w 3640093"/>
              <a:gd name="connsiteY3" fmla="*/ 588475 h 633742"/>
              <a:gd name="connsiteX4" fmla="*/ 3142153 w 3640093"/>
              <a:gd name="connsiteY4" fmla="*/ 579422 h 633742"/>
              <a:gd name="connsiteX5" fmla="*/ 3105939 w 3640093"/>
              <a:gd name="connsiteY5" fmla="*/ 570368 h 633742"/>
              <a:gd name="connsiteX6" fmla="*/ 2390715 w 3640093"/>
              <a:gd name="connsiteY6" fmla="*/ 561315 h 633742"/>
              <a:gd name="connsiteX7" fmla="*/ 2354501 w 3640093"/>
              <a:gd name="connsiteY7" fmla="*/ 552261 h 633742"/>
              <a:gd name="connsiteX8" fmla="*/ 2309234 w 3640093"/>
              <a:gd name="connsiteY8" fmla="*/ 543208 h 633742"/>
              <a:gd name="connsiteX9" fmla="*/ 2282073 w 3640093"/>
              <a:gd name="connsiteY9" fmla="*/ 534154 h 633742"/>
              <a:gd name="connsiteX10" fmla="*/ 2073844 w 3640093"/>
              <a:gd name="connsiteY10" fmla="*/ 516047 h 633742"/>
              <a:gd name="connsiteX11" fmla="*/ 2019523 w 3640093"/>
              <a:gd name="connsiteY11" fmla="*/ 506994 h 633742"/>
              <a:gd name="connsiteX12" fmla="*/ 1910881 w 3640093"/>
              <a:gd name="connsiteY12" fmla="*/ 497940 h 633742"/>
              <a:gd name="connsiteX13" fmla="*/ 1802240 w 3640093"/>
              <a:gd name="connsiteY13" fmla="*/ 479833 h 633742"/>
              <a:gd name="connsiteX14" fmla="*/ 1186604 w 3640093"/>
              <a:gd name="connsiteY14" fmla="*/ 470780 h 633742"/>
              <a:gd name="connsiteX15" fmla="*/ 1087016 w 3640093"/>
              <a:gd name="connsiteY15" fmla="*/ 461727 h 633742"/>
              <a:gd name="connsiteX16" fmla="*/ 1005535 w 3640093"/>
              <a:gd name="connsiteY16" fmla="*/ 443620 h 633742"/>
              <a:gd name="connsiteX17" fmla="*/ 933107 w 3640093"/>
              <a:gd name="connsiteY17" fmla="*/ 434566 h 633742"/>
              <a:gd name="connsiteX18" fmla="*/ 887840 w 3640093"/>
              <a:gd name="connsiteY18" fmla="*/ 425513 h 633742"/>
              <a:gd name="connsiteX19" fmla="*/ 851626 w 3640093"/>
              <a:gd name="connsiteY19" fmla="*/ 416459 h 633742"/>
              <a:gd name="connsiteX20" fmla="*/ 779198 w 3640093"/>
              <a:gd name="connsiteY20" fmla="*/ 407406 h 633742"/>
              <a:gd name="connsiteX21" fmla="*/ 697717 w 3640093"/>
              <a:gd name="connsiteY21" fmla="*/ 389299 h 633742"/>
              <a:gd name="connsiteX22" fmla="*/ 643396 w 3640093"/>
              <a:gd name="connsiteY22" fmla="*/ 380245 h 633742"/>
              <a:gd name="connsiteX23" fmla="*/ 607182 w 3640093"/>
              <a:gd name="connsiteY23" fmla="*/ 371192 h 633742"/>
              <a:gd name="connsiteX24" fmla="*/ 489487 w 3640093"/>
              <a:gd name="connsiteY24" fmla="*/ 353085 h 633742"/>
              <a:gd name="connsiteX25" fmla="*/ 462327 w 3640093"/>
              <a:gd name="connsiteY25" fmla="*/ 344031 h 633742"/>
              <a:gd name="connsiteX26" fmla="*/ 426113 w 3640093"/>
              <a:gd name="connsiteY26" fmla="*/ 334978 h 633742"/>
              <a:gd name="connsiteX27" fmla="*/ 371792 w 3640093"/>
              <a:gd name="connsiteY27" fmla="*/ 298764 h 633742"/>
              <a:gd name="connsiteX28" fmla="*/ 290311 w 3640093"/>
              <a:gd name="connsiteY28" fmla="*/ 262550 h 633742"/>
              <a:gd name="connsiteX29" fmla="*/ 217883 w 3640093"/>
              <a:gd name="connsiteY29" fmla="*/ 199176 h 633742"/>
              <a:gd name="connsiteX30" fmla="*/ 190723 w 3640093"/>
              <a:gd name="connsiteY30" fmla="*/ 181069 h 633742"/>
              <a:gd name="connsiteX31" fmla="*/ 145456 w 3640093"/>
              <a:gd name="connsiteY31" fmla="*/ 126748 h 633742"/>
              <a:gd name="connsiteX32" fmla="*/ 100188 w 3640093"/>
              <a:gd name="connsiteY32" fmla="*/ 72427 h 633742"/>
              <a:gd name="connsiteX33" fmla="*/ 45867 w 3640093"/>
              <a:gd name="connsiteY33" fmla="*/ 54321 h 633742"/>
              <a:gd name="connsiteX34" fmla="*/ 600 w 3640093"/>
              <a:gd name="connsiteY34" fmla="*/ 9053 h 633742"/>
              <a:gd name="connsiteX35" fmla="*/ 600 w 3640093"/>
              <a:gd name="connsiteY35" fmla="*/ 0 h 63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640093" h="633742">
                <a:moveTo>
                  <a:pt x="3640093" y="633742"/>
                </a:moveTo>
                <a:cubicBezTo>
                  <a:pt x="3561630" y="627706"/>
                  <a:pt x="3481870" y="631068"/>
                  <a:pt x="3404703" y="615635"/>
                </a:cubicBezTo>
                <a:cubicBezTo>
                  <a:pt x="3358763" y="606447"/>
                  <a:pt x="3346584" y="603142"/>
                  <a:pt x="3296062" y="597528"/>
                </a:cubicBezTo>
                <a:cubicBezTo>
                  <a:pt x="3262933" y="593847"/>
                  <a:pt x="3229578" y="592369"/>
                  <a:pt x="3196473" y="588475"/>
                </a:cubicBezTo>
                <a:cubicBezTo>
                  <a:pt x="3178242" y="586330"/>
                  <a:pt x="3160153" y="583022"/>
                  <a:pt x="3142153" y="579422"/>
                </a:cubicBezTo>
                <a:cubicBezTo>
                  <a:pt x="3129952" y="576982"/>
                  <a:pt x="3118378" y="570668"/>
                  <a:pt x="3105939" y="570368"/>
                </a:cubicBezTo>
                <a:cubicBezTo>
                  <a:pt x="2867581" y="564624"/>
                  <a:pt x="2629123" y="564333"/>
                  <a:pt x="2390715" y="561315"/>
                </a:cubicBezTo>
                <a:cubicBezTo>
                  <a:pt x="2378644" y="558297"/>
                  <a:pt x="2366648" y="554960"/>
                  <a:pt x="2354501" y="552261"/>
                </a:cubicBezTo>
                <a:cubicBezTo>
                  <a:pt x="2339480" y="548923"/>
                  <a:pt x="2324162" y="546940"/>
                  <a:pt x="2309234" y="543208"/>
                </a:cubicBezTo>
                <a:cubicBezTo>
                  <a:pt x="2299976" y="540893"/>
                  <a:pt x="2291551" y="535269"/>
                  <a:pt x="2282073" y="534154"/>
                </a:cubicBezTo>
                <a:cubicBezTo>
                  <a:pt x="1945541" y="494562"/>
                  <a:pt x="2315184" y="548226"/>
                  <a:pt x="2073844" y="516047"/>
                </a:cubicBezTo>
                <a:cubicBezTo>
                  <a:pt x="2055648" y="513621"/>
                  <a:pt x="2037767" y="509021"/>
                  <a:pt x="2019523" y="506994"/>
                </a:cubicBezTo>
                <a:cubicBezTo>
                  <a:pt x="1983406" y="502981"/>
                  <a:pt x="1946940" y="502447"/>
                  <a:pt x="1910881" y="497940"/>
                </a:cubicBezTo>
                <a:cubicBezTo>
                  <a:pt x="1874451" y="493386"/>
                  <a:pt x="1838949" y="480373"/>
                  <a:pt x="1802240" y="479833"/>
                </a:cubicBezTo>
                <a:lnTo>
                  <a:pt x="1186604" y="470780"/>
                </a:lnTo>
                <a:cubicBezTo>
                  <a:pt x="1153408" y="467762"/>
                  <a:pt x="1120091" y="465861"/>
                  <a:pt x="1087016" y="461727"/>
                </a:cubicBezTo>
                <a:cubicBezTo>
                  <a:pt x="1006534" y="451667"/>
                  <a:pt x="1075287" y="455245"/>
                  <a:pt x="1005535" y="443620"/>
                </a:cubicBezTo>
                <a:cubicBezTo>
                  <a:pt x="981535" y="439620"/>
                  <a:pt x="957155" y="438266"/>
                  <a:pt x="933107" y="434566"/>
                </a:cubicBezTo>
                <a:cubicBezTo>
                  <a:pt x="917898" y="432226"/>
                  <a:pt x="902861" y="428851"/>
                  <a:pt x="887840" y="425513"/>
                </a:cubicBezTo>
                <a:cubicBezTo>
                  <a:pt x="875693" y="422814"/>
                  <a:pt x="863900" y="418505"/>
                  <a:pt x="851626" y="416459"/>
                </a:cubicBezTo>
                <a:cubicBezTo>
                  <a:pt x="827627" y="412459"/>
                  <a:pt x="803246" y="411106"/>
                  <a:pt x="779198" y="407406"/>
                </a:cubicBezTo>
                <a:cubicBezTo>
                  <a:pt x="710715" y="396870"/>
                  <a:pt x="757767" y="401309"/>
                  <a:pt x="697717" y="389299"/>
                </a:cubicBezTo>
                <a:cubicBezTo>
                  <a:pt x="679717" y="385699"/>
                  <a:pt x="661396" y="383845"/>
                  <a:pt x="643396" y="380245"/>
                </a:cubicBezTo>
                <a:cubicBezTo>
                  <a:pt x="631195" y="377805"/>
                  <a:pt x="619383" y="373632"/>
                  <a:pt x="607182" y="371192"/>
                </a:cubicBezTo>
                <a:cubicBezTo>
                  <a:pt x="575756" y="364907"/>
                  <a:pt x="519950" y="357437"/>
                  <a:pt x="489487" y="353085"/>
                </a:cubicBezTo>
                <a:cubicBezTo>
                  <a:pt x="480434" y="350067"/>
                  <a:pt x="471503" y="346653"/>
                  <a:pt x="462327" y="344031"/>
                </a:cubicBezTo>
                <a:cubicBezTo>
                  <a:pt x="450363" y="340613"/>
                  <a:pt x="437242" y="340543"/>
                  <a:pt x="426113" y="334978"/>
                </a:cubicBezTo>
                <a:cubicBezTo>
                  <a:pt x="406649" y="325246"/>
                  <a:pt x="392437" y="305646"/>
                  <a:pt x="371792" y="298764"/>
                </a:cubicBezTo>
                <a:cubicBezTo>
                  <a:pt x="307149" y="277216"/>
                  <a:pt x="333352" y="291244"/>
                  <a:pt x="290311" y="262550"/>
                </a:cubicBezTo>
                <a:cubicBezTo>
                  <a:pt x="260132" y="217283"/>
                  <a:pt x="281258" y="241426"/>
                  <a:pt x="217883" y="199176"/>
                </a:cubicBezTo>
                <a:lnTo>
                  <a:pt x="190723" y="181069"/>
                </a:lnTo>
                <a:cubicBezTo>
                  <a:pt x="145767" y="113636"/>
                  <a:pt x="203546" y="196457"/>
                  <a:pt x="145456" y="126748"/>
                </a:cubicBezTo>
                <a:cubicBezTo>
                  <a:pt x="128941" y="106929"/>
                  <a:pt x="124812" y="86107"/>
                  <a:pt x="100188" y="72427"/>
                </a:cubicBezTo>
                <a:cubicBezTo>
                  <a:pt x="83503" y="63158"/>
                  <a:pt x="45867" y="54321"/>
                  <a:pt x="45867" y="54321"/>
                </a:cubicBezTo>
                <a:cubicBezTo>
                  <a:pt x="18706" y="36213"/>
                  <a:pt x="15689" y="39232"/>
                  <a:pt x="600" y="9053"/>
                </a:cubicBezTo>
                <a:cubicBezTo>
                  <a:pt x="-750" y="6354"/>
                  <a:pt x="600" y="3018"/>
                  <a:pt x="60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11228" y="5398114"/>
            <a:ext cx="660772" cy="5454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544840" y="5486400"/>
            <a:ext cx="3813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total charge of the system = constant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8" cstate="print"/>
          <a:srcRect l="4820" t="9414"/>
          <a:stretch/>
        </p:blipFill>
        <p:spPr>
          <a:xfrm>
            <a:off x="2259557" y="5943600"/>
            <a:ext cx="3531643" cy="850371"/>
          </a:xfrm>
          <a:prstGeom prst="rect">
            <a:avLst/>
          </a:prstGeom>
        </p:spPr>
      </p:pic>
      <p:sp>
        <p:nvSpPr>
          <p:cNvPr id="17" name="Freeform 16"/>
          <p:cNvSpPr/>
          <p:nvPr/>
        </p:nvSpPr>
        <p:spPr>
          <a:xfrm>
            <a:off x="3684381" y="2996697"/>
            <a:ext cx="1792966" cy="660903"/>
          </a:xfrm>
          <a:custGeom>
            <a:avLst/>
            <a:gdLst>
              <a:gd name="connsiteX0" fmla="*/ 1792966 w 1792966"/>
              <a:gd name="connsiteY0" fmla="*/ 0 h 660903"/>
              <a:gd name="connsiteX1" fmla="*/ 1747698 w 1792966"/>
              <a:gd name="connsiteY1" fmla="*/ 27160 h 660903"/>
              <a:gd name="connsiteX2" fmla="*/ 1684324 w 1792966"/>
              <a:gd name="connsiteY2" fmla="*/ 45267 h 660903"/>
              <a:gd name="connsiteX3" fmla="*/ 1657164 w 1792966"/>
              <a:gd name="connsiteY3" fmla="*/ 54321 h 660903"/>
              <a:gd name="connsiteX4" fmla="*/ 1213544 w 1792966"/>
              <a:gd name="connsiteY4" fmla="*/ 72428 h 660903"/>
              <a:gd name="connsiteX5" fmla="*/ 1095849 w 1792966"/>
              <a:gd name="connsiteY5" fmla="*/ 90535 h 660903"/>
              <a:gd name="connsiteX6" fmla="*/ 1050581 w 1792966"/>
              <a:gd name="connsiteY6" fmla="*/ 99588 h 660903"/>
              <a:gd name="connsiteX7" fmla="*/ 996261 w 1792966"/>
              <a:gd name="connsiteY7" fmla="*/ 117695 h 660903"/>
              <a:gd name="connsiteX8" fmla="*/ 960047 w 1792966"/>
              <a:gd name="connsiteY8" fmla="*/ 126749 h 660903"/>
              <a:gd name="connsiteX9" fmla="*/ 914779 w 1792966"/>
              <a:gd name="connsiteY9" fmla="*/ 144855 h 660903"/>
              <a:gd name="connsiteX10" fmla="*/ 824245 w 1792966"/>
              <a:gd name="connsiteY10" fmla="*/ 153909 h 660903"/>
              <a:gd name="connsiteX11" fmla="*/ 697496 w 1792966"/>
              <a:gd name="connsiteY11" fmla="*/ 181069 h 660903"/>
              <a:gd name="connsiteX12" fmla="*/ 625069 w 1792966"/>
              <a:gd name="connsiteY12" fmla="*/ 190123 h 660903"/>
              <a:gd name="connsiteX13" fmla="*/ 579801 w 1792966"/>
              <a:gd name="connsiteY13" fmla="*/ 199176 h 660903"/>
              <a:gd name="connsiteX14" fmla="*/ 516427 w 1792966"/>
              <a:gd name="connsiteY14" fmla="*/ 208230 h 660903"/>
              <a:gd name="connsiteX15" fmla="*/ 434946 w 1792966"/>
              <a:gd name="connsiteY15" fmla="*/ 235390 h 660903"/>
              <a:gd name="connsiteX16" fmla="*/ 407785 w 1792966"/>
              <a:gd name="connsiteY16" fmla="*/ 244444 h 660903"/>
              <a:gd name="connsiteX17" fmla="*/ 380625 w 1792966"/>
              <a:gd name="connsiteY17" fmla="*/ 253497 h 660903"/>
              <a:gd name="connsiteX18" fmla="*/ 326304 w 1792966"/>
              <a:gd name="connsiteY18" fmla="*/ 289711 h 660903"/>
              <a:gd name="connsiteX19" fmla="*/ 299144 w 1792966"/>
              <a:gd name="connsiteY19" fmla="*/ 307818 h 660903"/>
              <a:gd name="connsiteX20" fmla="*/ 244823 w 1792966"/>
              <a:gd name="connsiteY20" fmla="*/ 325925 h 660903"/>
              <a:gd name="connsiteX21" fmla="*/ 190502 w 1792966"/>
              <a:gd name="connsiteY21" fmla="*/ 353085 h 660903"/>
              <a:gd name="connsiteX22" fmla="*/ 172395 w 1792966"/>
              <a:gd name="connsiteY22" fmla="*/ 380246 h 660903"/>
              <a:gd name="connsiteX23" fmla="*/ 145235 w 1792966"/>
              <a:gd name="connsiteY23" fmla="*/ 389299 h 660903"/>
              <a:gd name="connsiteX24" fmla="*/ 136181 w 1792966"/>
              <a:gd name="connsiteY24" fmla="*/ 416459 h 660903"/>
              <a:gd name="connsiteX25" fmla="*/ 109021 w 1792966"/>
              <a:gd name="connsiteY25" fmla="*/ 434566 h 660903"/>
              <a:gd name="connsiteX26" fmla="*/ 81861 w 1792966"/>
              <a:gd name="connsiteY26" fmla="*/ 461727 h 660903"/>
              <a:gd name="connsiteX27" fmla="*/ 45647 w 1792966"/>
              <a:gd name="connsiteY27" fmla="*/ 516048 h 660903"/>
              <a:gd name="connsiteX28" fmla="*/ 27540 w 1792966"/>
              <a:gd name="connsiteY28" fmla="*/ 543208 h 660903"/>
              <a:gd name="connsiteX29" fmla="*/ 379 w 1792966"/>
              <a:gd name="connsiteY29" fmla="*/ 642796 h 660903"/>
              <a:gd name="connsiteX30" fmla="*/ 379 w 1792966"/>
              <a:gd name="connsiteY30" fmla="*/ 660903 h 66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92966" h="660903">
                <a:moveTo>
                  <a:pt x="1792966" y="0"/>
                </a:moveTo>
                <a:cubicBezTo>
                  <a:pt x="1777877" y="9053"/>
                  <a:pt x="1763437" y="19290"/>
                  <a:pt x="1747698" y="27160"/>
                </a:cubicBezTo>
                <a:cubicBezTo>
                  <a:pt x="1733220" y="34399"/>
                  <a:pt x="1697870" y="41397"/>
                  <a:pt x="1684324" y="45267"/>
                </a:cubicBezTo>
                <a:cubicBezTo>
                  <a:pt x="1675148" y="47889"/>
                  <a:pt x="1666553" y="52614"/>
                  <a:pt x="1657164" y="54321"/>
                </a:cubicBezTo>
                <a:cubicBezTo>
                  <a:pt x="1532399" y="77006"/>
                  <a:pt x="1250559" y="71525"/>
                  <a:pt x="1213544" y="72428"/>
                </a:cubicBezTo>
                <a:cubicBezTo>
                  <a:pt x="1085239" y="86683"/>
                  <a:pt x="1174264" y="73110"/>
                  <a:pt x="1095849" y="90535"/>
                </a:cubicBezTo>
                <a:cubicBezTo>
                  <a:pt x="1080827" y="93873"/>
                  <a:pt x="1065427" y="95539"/>
                  <a:pt x="1050581" y="99588"/>
                </a:cubicBezTo>
                <a:cubicBezTo>
                  <a:pt x="1032167" y="104610"/>
                  <a:pt x="1014777" y="113066"/>
                  <a:pt x="996261" y="117695"/>
                </a:cubicBezTo>
                <a:cubicBezTo>
                  <a:pt x="984190" y="120713"/>
                  <a:pt x="971851" y="122814"/>
                  <a:pt x="960047" y="126749"/>
                </a:cubicBezTo>
                <a:cubicBezTo>
                  <a:pt x="944629" y="131888"/>
                  <a:pt x="930715" y="141668"/>
                  <a:pt x="914779" y="144855"/>
                </a:cubicBezTo>
                <a:cubicBezTo>
                  <a:pt x="885039" y="150803"/>
                  <a:pt x="854423" y="150891"/>
                  <a:pt x="824245" y="153909"/>
                </a:cubicBezTo>
                <a:cubicBezTo>
                  <a:pt x="783097" y="164195"/>
                  <a:pt x="738586" y="175932"/>
                  <a:pt x="697496" y="181069"/>
                </a:cubicBezTo>
                <a:cubicBezTo>
                  <a:pt x="673354" y="184087"/>
                  <a:pt x="649116" y="186423"/>
                  <a:pt x="625069" y="190123"/>
                </a:cubicBezTo>
                <a:cubicBezTo>
                  <a:pt x="609860" y="192463"/>
                  <a:pt x="594980" y="196646"/>
                  <a:pt x="579801" y="199176"/>
                </a:cubicBezTo>
                <a:cubicBezTo>
                  <a:pt x="558752" y="202684"/>
                  <a:pt x="537552" y="205212"/>
                  <a:pt x="516427" y="208230"/>
                </a:cubicBezTo>
                <a:lnTo>
                  <a:pt x="434946" y="235390"/>
                </a:lnTo>
                <a:lnTo>
                  <a:pt x="407785" y="244444"/>
                </a:lnTo>
                <a:lnTo>
                  <a:pt x="380625" y="253497"/>
                </a:lnTo>
                <a:cubicBezTo>
                  <a:pt x="329139" y="304983"/>
                  <a:pt x="378714" y="263506"/>
                  <a:pt x="326304" y="289711"/>
                </a:cubicBezTo>
                <a:cubicBezTo>
                  <a:pt x="316572" y="294577"/>
                  <a:pt x="309087" y="303399"/>
                  <a:pt x="299144" y="307818"/>
                </a:cubicBezTo>
                <a:cubicBezTo>
                  <a:pt x="281703" y="315570"/>
                  <a:pt x="260704" y="315338"/>
                  <a:pt x="244823" y="325925"/>
                </a:cubicBezTo>
                <a:cubicBezTo>
                  <a:pt x="209723" y="349326"/>
                  <a:pt x="227986" y="340591"/>
                  <a:pt x="190502" y="353085"/>
                </a:cubicBezTo>
                <a:cubicBezTo>
                  <a:pt x="184466" y="362139"/>
                  <a:pt x="180892" y="373449"/>
                  <a:pt x="172395" y="380246"/>
                </a:cubicBezTo>
                <a:cubicBezTo>
                  <a:pt x="164943" y="386208"/>
                  <a:pt x="151983" y="382551"/>
                  <a:pt x="145235" y="389299"/>
                </a:cubicBezTo>
                <a:cubicBezTo>
                  <a:pt x="138487" y="396047"/>
                  <a:pt x="142143" y="409007"/>
                  <a:pt x="136181" y="416459"/>
                </a:cubicBezTo>
                <a:cubicBezTo>
                  <a:pt x="129384" y="424955"/>
                  <a:pt x="117380" y="427600"/>
                  <a:pt x="109021" y="434566"/>
                </a:cubicBezTo>
                <a:cubicBezTo>
                  <a:pt x="99185" y="442763"/>
                  <a:pt x="89722" y="451620"/>
                  <a:pt x="81861" y="461727"/>
                </a:cubicBezTo>
                <a:cubicBezTo>
                  <a:pt x="68501" y="478905"/>
                  <a:pt x="57718" y="497941"/>
                  <a:pt x="45647" y="516048"/>
                </a:cubicBezTo>
                <a:cubicBezTo>
                  <a:pt x="39611" y="525101"/>
                  <a:pt x="30981" y="532886"/>
                  <a:pt x="27540" y="543208"/>
                </a:cubicBezTo>
                <a:cubicBezTo>
                  <a:pt x="12504" y="588316"/>
                  <a:pt x="6777" y="598010"/>
                  <a:pt x="379" y="642796"/>
                </a:cubicBezTo>
                <a:cubicBezTo>
                  <a:pt x="-475" y="648771"/>
                  <a:pt x="379" y="654867"/>
                  <a:pt x="379" y="660903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8421" t="32906" r="35263" b="15812"/>
          <a:stretch/>
        </p:blipFill>
        <p:spPr bwMode="auto">
          <a:xfrm>
            <a:off x="3200400" y="2209800"/>
            <a:ext cx="223519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28601" y="38100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expression for A already contains 1/c, and it gets multiplied by 1/c again in the </a:t>
            </a:r>
            <a:r>
              <a:rPr lang="en-US" sz="2000" dirty="0" err="1" smtClean="0"/>
              <a:t>Lagrangian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Keep only the first term in the expansion.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1" y="4524303"/>
            <a:ext cx="8267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When these approximate forms of </a:t>
            </a:r>
            <a:r>
              <a:rPr lang="en-US" sz="2000" i="1" dirty="0" smtClean="0">
                <a:latin typeface="Symbol" panose="05050102010706020507" pitchFamily="18" charset="2"/>
              </a:rPr>
              <a:t>f</a:t>
            </a:r>
            <a:r>
              <a:rPr lang="en-US" sz="2000" dirty="0" smtClean="0"/>
              <a:t> and </a:t>
            </a:r>
            <a:r>
              <a:rPr lang="en-US" sz="2000" b="1" i="1" dirty="0" smtClean="0"/>
              <a:t>A</a:t>
            </a:r>
            <a:r>
              <a:rPr lang="en-US" sz="2000" dirty="0" smtClean="0"/>
              <a:t> are substituted into the </a:t>
            </a:r>
            <a:r>
              <a:rPr lang="en-US" sz="2000" dirty="0" err="1" smtClean="0"/>
              <a:t>Lagrangian</a:t>
            </a:r>
            <a:r>
              <a:rPr lang="en-US" sz="2000" dirty="0" smtClean="0"/>
              <a:t>, we obtain an a approximate </a:t>
            </a:r>
            <a:r>
              <a:rPr lang="en-US" sz="2000" dirty="0" err="1" smtClean="0"/>
              <a:t>Lagrangian</a:t>
            </a:r>
            <a:r>
              <a:rPr lang="en-US" sz="2000" dirty="0" smtClean="0"/>
              <a:t> to second order in v/c.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381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are trying to find the </a:t>
            </a:r>
            <a:r>
              <a:rPr lang="en-US" sz="2000" dirty="0" err="1" smtClean="0"/>
              <a:t>Lagrangian</a:t>
            </a:r>
            <a:r>
              <a:rPr lang="en-US" sz="2000" dirty="0" smtClean="0"/>
              <a:t> </a:t>
            </a:r>
            <a:r>
              <a:rPr lang="en-US" sz="2000" dirty="0" smtClean="0"/>
              <a:t>for one </a:t>
            </a:r>
            <a:r>
              <a:rPr lang="en-US" sz="2000" dirty="0" smtClean="0"/>
              <a:t>charge in the field of other charges zooming around </a:t>
            </a:r>
            <a:r>
              <a:rPr lang="en-US" sz="2000" dirty="0" smtClean="0"/>
              <a:t>not too fast.  </a:t>
            </a:r>
            <a:r>
              <a:rPr lang="en-US" sz="2000" dirty="0" smtClean="0"/>
              <a:t>What is the field of one of those charges?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3479" y="1219200"/>
            <a:ext cx="260430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752600"/>
            <a:ext cx="2634119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2971800"/>
            <a:ext cx="1938338" cy="430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498554" y="2971800"/>
            <a:ext cx="33594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= |r – r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(t)| is time dependent</a:t>
            </a:r>
            <a:endParaRPr lang="en-US" sz="20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 l="16032"/>
          <a:stretch>
            <a:fillRect/>
          </a:stretch>
        </p:blipFill>
        <p:spPr bwMode="auto">
          <a:xfrm>
            <a:off x="466723" y="5105400"/>
            <a:ext cx="283979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199" y="4038600"/>
            <a:ext cx="42957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19838" y="3882693"/>
            <a:ext cx="2519362" cy="917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70040" y="5029200"/>
            <a:ext cx="125476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l="15524" t="11233" b="38836"/>
          <a:stretch>
            <a:fillRect/>
          </a:stretch>
        </p:blipFill>
        <p:spPr bwMode="auto">
          <a:xfrm>
            <a:off x="1752600" y="1066800"/>
            <a:ext cx="5638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95400" y="533400"/>
            <a:ext cx="2243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 a Gauge transform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28666" y="1905000"/>
            <a:ext cx="64793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with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52947" y="3776008"/>
            <a:ext cx="7467053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These new potentials give the same E and H, but they don’t satisfy the Lorentz condition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or the inhomogeneous differential equation (62.2) for the potentials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9600" y="4419600"/>
            <a:ext cx="1524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255" y="4257675"/>
            <a:ext cx="110234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5676900"/>
            <a:ext cx="1870982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435</Words>
  <Application>Microsoft Office PowerPoint</Application>
  <PresentationFormat>On-screen Show (4:3)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MS Shell Dlg 2</vt:lpstr>
      <vt:lpstr>Symbol</vt:lpstr>
      <vt:lpstr>Office Theme</vt:lpstr>
      <vt:lpstr>The Lagrangian to terms of second order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Robert Peale</cp:lastModifiedBy>
  <cp:revision>26</cp:revision>
  <dcterms:created xsi:type="dcterms:W3CDTF">2015-09-26T19:26:35Z</dcterms:created>
  <dcterms:modified xsi:type="dcterms:W3CDTF">2015-09-29T12:33:07Z</dcterms:modified>
</cp:coreProperties>
</file>