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5B83-8BFF-4229-9D96-472E68DFD5A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1D394-DC78-4A8C-8C75-0B3F8F742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Frauenhofer</a:t>
            </a:r>
            <a:r>
              <a:rPr lang="en-US" dirty="0" smtClean="0"/>
              <a:t> diffraction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61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11250"/>
          <a:stretch>
            <a:fillRect/>
          </a:stretch>
        </p:blipFill>
        <p:spPr bwMode="auto">
          <a:xfrm>
            <a:off x="914400" y="990600"/>
            <a:ext cx="7292051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6741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Amount of intensity with wave vector in the range </a:t>
            </a:r>
            <a:r>
              <a:rPr lang="en-US" sz="2000" b="1" i="1" dirty="0" smtClean="0"/>
              <a:t>q</a:t>
            </a:r>
            <a:r>
              <a:rPr lang="en-US" sz="2000" dirty="0" smtClean="0"/>
              <a:t> to </a:t>
            </a:r>
            <a:r>
              <a:rPr lang="en-US" sz="2000" b="1" i="1" dirty="0" smtClean="0"/>
              <a:t>q </a:t>
            </a:r>
            <a:r>
              <a:rPr lang="en-US" sz="2000" dirty="0" smtClean="0"/>
              <a:t>+ </a:t>
            </a:r>
            <a:r>
              <a:rPr lang="en-US" sz="2000" dirty="0" err="1" smtClean="0"/>
              <a:t>d</a:t>
            </a:r>
            <a:r>
              <a:rPr lang="en-US" sz="2000" b="1" i="1" dirty="0" err="1" smtClean="0"/>
              <a:t>q</a:t>
            </a:r>
            <a:r>
              <a:rPr lang="en-US" sz="2000" b="1" dirty="0" smtClean="0"/>
              <a:t> </a:t>
            </a:r>
            <a:r>
              <a:rPr lang="en-US" sz="2000" dirty="0" smtClean="0"/>
              <a:t>is</a:t>
            </a:r>
            <a:endParaRPr lang="en-U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9030" t="8974"/>
          <a:stretch>
            <a:fillRect/>
          </a:stretch>
        </p:blipFill>
        <p:spPr bwMode="auto">
          <a:xfrm>
            <a:off x="1828800" y="1143000"/>
            <a:ext cx="6497642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381000"/>
            <a:ext cx="2639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Complimentary screens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t="30067"/>
          <a:stretch>
            <a:fillRect/>
          </a:stretch>
        </p:blipFill>
        <p:spPr bwMode="auto">
          <a:xfrm>
            <a:off x="928995" y="990600"/>
            <a:ext cx="6919605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304800"/>
            <a:ext cx="7700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Incident light is a plane wave with definite propagation direction along X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3141" t="17802" r="12579" b="57719"/>
          <a:stretch>
            <a:fillRect/>
          </a:stretch>
        </p:blipFill>
        <p:spPr bwMode="auto">
          <a:xfrm>
            <a:off x="1905000" y="3733800"/>
            <a:ext cx="415636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3886200"/>
            <a:ext cx="126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Intensities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91025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Complementary screens give the same distribution of intensity of the </a:t>
            </a:r>
            <a:r>
              <a:rPr lang="en-US" sz="2000" dirty="0" smtClean="0"/>
              <a:t>diffracted </a:t>
            </a:r>
            <a:r>
              <a:rPr lang="en-US" sz="2000" dirty="0" smtClean="0"/>
              <a:t>light.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                                                                                                         </a:t>
            </a:r>
            <a:r>
              <a:rPr lang="en-US" sz="2000" dirty="0" err="1" smtClean="0"/>
              <a:t>Babinet’s</a:t>
            </a:r>
            <a:r>
              <a:rPr lang="en-US" sz="2000" dirty="0" smtClean="0"/>
              <a:t> principle.</a:t>
            </a:r>
            <a:endParaRPr lang="en-US" sz="2000" dirty="0"/>
          </a:p>
        </p:txBody>
      </p:sp>
      <p:sp>
        <p:nvSpPr>
          <p:cNvPr id="8" name="Curved Left Arrow 7"/>
          <p:cNvSpPr/>
          <p:nvPr/>
        </p:nvSpPr>
        <p:spPr>
          <a:xfrm>
            <a:off x="8839200" y="5181600"/>
            <a:ext cx="228600" cy="457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13271" t="11765" b="5882"/>
          <a:stretch>
            <a:fillRect/>
          </a:stretch>
        </p:blipFill>
        <p:spPr bwMode="auto">
          <a:xfrm>
            <a:off x="1219200" y="1295400"/>
            <a:ext cx="733010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457200"/>
            <a:ext cx="2380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Screen with aperture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391090"/>
            <a:ext cx="304019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Complementary black body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9929" r="42540"/>
          <a:stretch>
            <a:fillRect/>
          </a:stretch>
        </p:blipFill>
        <p:spPr bwMode="auto">
          <a:xfrm>
            <a:off x="1910708" y="1447800"/>
            <a:ext cx="349949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1876961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Plane parallel bundle of rays incident on a screen.  (Far field).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9050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Light propagation in directions other than the initial one.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90073" y="4857690"/>
            <a:ext cx="6558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the distribution over direction far beyond the screen?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0105" t="44231" r="35282" b="30306"/>
          <a:stretch/>
        </p:blipFill>
        <p:spPr bwMode="auto">
          <a:xfrm>
            <a:off x="1817225" y="1676400"/>
            <a:ext cx="4056072" cy="10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38200" y="457200"/>
            <a:ext cx="5035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Deviation angles can be </a:t>
            </a:r>
            <a:r>
              <a:rPr lang="en-US" sz="2000" dirty="0" smtClean="0"/>
              <a:t>assumed </a:t>
            </a:r>
            <a:r>
              <a:rPr lang="en-US" sz="2000" dirty="0" smtClean="0"/>
              <a:t>to be small.</a:t>
            </a:r>
          </a:p>
          <a:p>
            <a:endParaRPr lang="en-US" sz="2000" dirty="0" smtClean="0"/>
          </a:p>
          <a:p>
            <a:r>
              <a:rPr lang="en-US" sz="2000" dirty="0" smtClean="0"/>
              <a:t>The general diffraction formula is (59.2).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429000"/>
            <a:ext cx="76962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Take the limit that the source point Q and the field point P are infinitely far from the screen.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Then, unlike Fresnel diffraction, we have to integrate over the whole wave surface, not just the part nearest the screen.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2889" t="19444" r="50847"/>
          <a:stretch>
            <a:fillRect/>
          </a:stretch>
        </p:blipFill>
        <p:spPr bwMode="auto">
          <a:xfrm>
            <a:off x="2735909" y="1009710"/>
            <a:ext cx="2362200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304800"/>
            <a:ext cx="4183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It is easier to use a different approach.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83709" y="1143000"/>
            <a:ext cx="1733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Shadow region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07709" y="276231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constant over surface S if geometrical optics holds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(Actual u is a little different.)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2309" y="2664024"/>
            <a:ext cx="2971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 of plane cross-section where 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is nonzero.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4876436" y="2138855"/>
            <a:ext cx="810491" cy="893619"/>
          </a:xfrm>
          <a:custGeom>
            <a:avLst/>
            <a:gdLst>
              <a:gd name="connsiteX0" fmla="*/ 810491 w 810491"/>
              <a:gd name="connsiteY0" fmla="*/ 893619 h 893619"/>
              <a:gd name="connsiteX1" fmla="*/ 706582 w 810491"/>
              <a:gd name="connsiteY1" fmla="*/ 872837 h 893619"/>
              <a:gd name="connsiteX2" fmla="*/ 602673 w 810491"/>
              <a:gd name="connsiteY2" fmla="*/ 810491 h 893619"/>
              <a:gd name="connsiteX3" fmla="*/ 540328 w 810491"/>
              <a:gd name="connsiteY3" fmla="*/ 789710 h 893619"/>
              <a:gd name="connsiteX4" fmla="*/ 477982 w 810491"/>
              <a:gd name="connsiteY4" fmla="*/ 748146 h 893619"/>
              <a:gd name="connsiteX5" fmla="*/ 394855 w 810491"/>
              <a:gd name="connsiteY5" fmla="*/ 727364 h 893619"/>
              <a:gd name="connsiteX6" fmla="*/ 228600 w 810491"/>
              <a:gd name="connsiteY6" fmla="*/ 561110 h 893619"/>
              <a:gd name="connsiteX7" fmla="*/ 415637 w 810491"/>
              <a:gd name="connsiteY7" fmla="*/ 457200 h 893619"/>
              <a:gd name="connsiteX8" fmla="*/ 436418 w 810491"/>
              <a:gd name="connsiteY8" fmla="*/ 332510 h 893619"/>
              <a:gd name="connsiteX9" fmla="*/ 270164 w 810491"/>
              <a:gd name="connsiteY9" fmla="*/ 270164 h 893619"/>
              <a:gd name="connsiteX10" fmla="*/ 103909 w 810491"/>
              <a:gd name="connsiteY10" fmla="*/ 187037 h 893619"/>
              <a:gd name="connsiteX11" fmla="*/ 41564 w 810491"/>
              <a:gd name="connsiteY11" fmla="*/ 83128 h 893619"/>
              <a:gd name="connsiteX12" fmla="*/ 0 w 810491"/>
              <a:gd name="connsiteY12" fmla="*/ 0 h 89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0491" h="893619">
                <a:moveTo>
                  <a:pt x="810491" y="893619"/>
                </a:moveTo>
                <a:cubicBezTo>
                  <a:pt x="775855" y="886692"/>
                  <a:pt x="739378" y="885955"/>
                  <a:pt x="706582" y="872837"/>
                </a:cubicBezTo>
                <a:cubicBezTo>
                  <a:pt x="669078" y="857835"/>
                  <a:pt x="638801" y="828555"/>
                  <a:pt x="602673" y="810491"/>
                </a:cubicBezTo>
                <a:cubicBezTo>
                  <a:pt x="583080" y="800694"/>
                  <a:pt x="561110" y="796637"/>
                  <a:pt x="540328" y="789710"/>
                </a:cubicBezTo>
                <a:cubicBezTo>
                  <a:pt x="519546" y="775855"/>
                  <a:pt x="500939" y="757985"/>
                  <a:pt x="477982" y="748146"/>
                </a:cubicBezTo>
                <a:cubicBezTo>
                  <a:pt x="451730" y="736895"/>
                  <a:pt x="419823" y="741235"/>
                  <a:pt x="394855" y="727364"/>
                </a:cubicBezTo>
                <a:cubicBezTo>
                  <a:pt x="305057" y="677476"/>
                  <a:pt x="285421" y="636870"/>
                  <a:pt x="228600" y="561110"/>
                </a:cubicBezTo>
                <a:cubicBezTo>
                  <a:pt x="305041" y="542000"/>
                  <a:pt x="366637" y="538868"/>
                  <a:pt x="415637" y="457200"/>
                </a:cubicBezTo>
                <a:cubicBezTo>
                  <a:pt x="437316" y="421068"/>
                  <a:pt x="429491" y="374073"/>
                  <a:pt x="436418" y="332510"/>
                </a:cubicBezTo>
                <a:cubicBezTo>
                  <a:pt x="235943" y="292415"/>
                  <a:pt x="412863" y="341514"/>
                  <a:pt x="270164" y="270164"/>
                </a:cubicBezTo>
                <a:cubicBezTo>
                  <a:pt x="66793" y="168478"/>
                  <a:pt x="248361" y="283336"/>
                  <a:pt x="103909" y="187037"/>
                </a:cubicBezTo>
                <a:cubicBezTo>
                  <a:pt x="83127" y="152401"/>
                  <a:pt x="61180" y="118437"/>
                  <a:pt x="41564" y="83128"/>
                </a:cubicBezTo>
                <a:cubicBezTo>
                  <a:pt x="26519" y="56047"/>
                  <a:pt x="0" y="0"/>
                  <a:pt x="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4391561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Any wave with limited cross section cannot be strictly plane.  </a:t>
            </a:r>
          </a:p>
          <a:p>
            <a:endParaRPr lang="en-US" sz="2000" dirty="0" smtClean="0"/>
          </a:p>
          <a:p>
            <a:r>
              <a:rPr lang="en-US" sz="2000" dirty="0" smtClean="0"/>
              <a:t>Spatial Fourier expansion must include components with wave vectors having different directions.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1005" t="16071" b="21429"/>
          <a:stretch>
            <a:fillRect/>
          </a:stretch>
        </p:blipFill>
        <p:spPr bwMode="auto">
          <a:xfrm>
            <a:off x="1219200" y="1905000"/>
            <a:ext cx="619434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08879" y="209490"/>
            <a:ext cx="6734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Expand 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in a 2D Fourier integral over the transverse YZ plane.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1" y="4648200"/>
            <a:ext cx="3124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Extends only over the part of S where 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is nonzero.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2971800"/>
            <a:ext cx="2209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“(2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” because it’s a 2D expansion.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990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</a:t>
            </a:r>
            <a:r>
              <a:rPr lang="en-US" sz="2000" b="1" dirty="0" smtClean="0"/>
              <a:t>q</a:t>
            </a:r>
            <a:r>
              <a:rPr lang="en-US" sz="2000" dirty="0" smtClean="0"/>
              <a:t>} are constant wave vectors in the transverse YZ plane.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4894396" y="1159839"/>
            <a:ext cx="363404" cy="897561"/>
          </a:xfrm>
          <a:custGeom>
            <a:avLst/>
            <a:gdLst>
              <a:gd name="connsiteX0" fmla="*/ 425749 w 454006"/>
              <a:gd name="connsiteY0" fmla="*/ 24725 h 1084597"/>
              <a:gd name="connsiteX1" fmla="*/ 259495 w 454006"/>
              <a:gd name="connsiteY1" fmla="*/ 170197 h 1084597"/>
              <a:gd name="connsiteX2" fmla="*/ 197149 w 454006"/>
              <a:gd name="connsiteY2" fmla="*/ 211761 h 1084597"/>
              <a:gd name="connsiteX3" fmla="*/ 114022 w 454006"/>
              <a:gd name="connsiteY3" fmla="*/ 274106 h 1084597"/>
              <a:gd name="connsiteX4" fmla="*/ 72459 w 454006"/>
              <a:gd name="connsiteY4" fmla="*/ 336452 h 1084597"/>
              <a:gd name="connsiteX5" fmla="*/ 10113 w 454006"/>
              <a:gd name="connsiteY5" fmla="*/ 419579 h 1084597"/>
              <a:gd name="connsiteX6" fmla="*/ 30895 w 454006"/>
              <a:gd name="connsiteY6" fmla="*/ 648179 h 1084597"/>
              <a:gd name="connsiteX7" fmla="*/ 51677 w 454006"/>
              <a:gd name="connsiteY7" fmla="*/ 710525 h 1084597"/>
              <a:gd name="connsiteX8" fmla="*/ 155586 w 454006"/>
              <a:gd name="connsiteY8" fmla="*/ 814434 h 1084597"/>
              <a:gd name="connsiteX9" fmla="*/ 197149 w 454006"/>
              <a:gd name="connsiteY9" fmla="*/ 876779 h 1084597"/>
              <a:gd name="connsiteX10" fmla="*/ 280277 w 454006"/>
              <a:gd name="connsiteY10" fmla="*/ 939125 h 1084597"/>
              <a:gd name="connsiteX11" fmla="*/ 425749 w 454006"/>
              <a:gd name="connsiteY11" fmla="*/ 1084597 h 108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006" h="1084597">
                <a:moveTo>
                  <a:pt x="425749" y="24725"/>
                </a:moveTo>
                <a:cubicBezTo>
                  <a:pt x="285455" y="118254"/>
                  <a:pt x="454006" y="0"/>
                  <a:pt x="259495" y="170197"/>
                </a:cubicBezTo>
                <a:cubicBezTo>
                  <a:pt x="240698" y="186644"/>
                  <a:pt x="217474" y="197244"/>
                  <a:pt x="197149" y="211761"/>
                </a:cubicBezTo>
                <a:cubicBezTo>
                  <a:pt x="168964" y="231893"/>
                  <a:pt x="141731" y="253324"/>
                  <a:pt x="114022" y="274106"/>
                </a:cubicBezTo>
                <a:cubicBezTo>
                  <a:pt x="100168" y="294888"/>
                  <a:pt x="86976" y="316128"/>
                  <a:pt x="72459" y="336452"/>
                </a:cubicBezTo>
                <a:cubicBezTo>
                  <a:pt x="52327" y="364637"/>
                  <a:pt x="14691" y="385246"/>
                  <a:pt x="10113" y="419579"/>
                </a:cubicBezTo>
                <a:cubicBezTo>
                  <a:pt x="0" y="495422"/>
                  <a:pt x="20074" y="572434"/>
                  <a:pt x="30895" y="648179"/>
                </a:cubicBezTo>
                <a:cubicBezTo>
                  <a:pt x="33993" y="669865"/>
                  <a:pt x="38533" y="693000"/>
                  <a:pt x="51677" y="710525"/>
                </a:cubicBezTo>
                <a:cubicBezTo>
                  <a:pt x="81067" y="749712"/>
                  <a:pt x="123330" y="777570"/>
                  <a:pt x="155586" y="814434"/>
                </a:cubicBezTo>
                <a:cubicBezTo>
                  <a:pt x="172033" y="833231"/>
                  <a:pt x="179488" y="859118"/>
                  <a:pt x="197149" y="876779"/>
                </a:cubicBezTo>
                <a:cubicBezTo>
                  <a:pt x="221641" y="901271"/>
                  <a:pt x="254648" y="915826"/>
                  <a:pt x="280277" y="939125"/>
                </a:cubicBezTo>
                <a:cubicBezTo>
                  <a:pt x="331019" y="985254"/>
                  <a:pt x="425749" y="1084597"/>
                  <a:pt x="425749" y="108459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75909" y="2722418"/>
            <a:ext cx="374073" cy="519546"/>
          </a:xfrm>
          <a:custGeom>
            <a:avLst/>
            <a:gdLst>
              <a:gd name="connsiteX0" fmla="*/ 374073 w 374073"/>
              <a:gd name="connsiteY0" fmla="*/ 519546 h 519546"/>
              <a:gd name="connsiteX1" fmla="*/ 249382 w 374073"/>
              <a:gd name="connsiteY1" fmla="*/ 436418 h 519546"/>
              <a:gd name="connsiteX2" fmla="*/ 187036 w 374073"/>
              <a:gd name="connsiteY2" fmla="*/ 374073 h 519546"/>
              <a:gd name="connsiteX3" fmla="*/ 83127 w 374073"/>
              <a:gd name="connsiteY3" fmla="*/ 207818 h 519546"/>
              <a:gd name="connsiteX4" fmla="*/ 0 w 374073"/>
              <a:gd name="connsiteY4" fmla="*/ 0 h 51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73" h="519546">
                <a:moveTo>
                  <a:pt x="374073" y="519546"/>
                </a:moveTo>
                <a:cubicBezTo>
                  <a:pt x="332509" y="491837"/>
                  <a:pt x="288813" y="467086"/>
                  <a:pt x="249382" y="436418"/>
                </a:cubicBezTo>
                <a:cubicBezTo>
                  <a:pt x="226183" y="418374"/>
                  <a:pt x="206163" y="396387"/>
                  <a:pt x="187036" y="374073"/>
                </a:cubicBezTo>
                <a:cubicBezTo>
                  <a:pt x="135891" y="314404"/>
                  <a:pt x="113538" y="278776"/>
                  <a:pt x="83127" y="207818"/>
                </a:cubicBezTo>
                <a:cubicBezTo>
                  <a:pt x="53737" y="139242"/>
                  <a:pt x="0" y="0"/>
                  <a:pt x="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13497"/>
          <a:stretch>
            <a:fillRect/>
          </a:stretch>
        </p:blipFill>
        <p:spPr bwMode="auto">
          <a:xfrm>
            <a:off x="991075" y="1143000"/>
            <a:ext cx="700674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428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Let </a:t>
            </a:r>
            <a:r>
              <a:rPr lang="en-US" sz="2000" b="1" dirty="0" smtClean="0"/>
              <a:t>k</a:t>
            </a:r>
            <a:r>
              <a:rPr lang="en-US" sz="2000" dirty="0" smtClean="0"/>
              <a:t> =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 of the incident light.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2514600"/>
            <a:ext cx="4114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change in the wave vector due to diffraction.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810000"/>
            <a:ext cx="154241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Magnitudes  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629090"/>
            <a:ext cx="339702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small diffraction angles       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5791200"/>
            <a:ext cx="241258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Arc length formula     </a:t>
            </a:r>
          </a:p>
          <a:p>
            <a:r>
              <a:rPr lang="en-US" sz="2000" dirty="0" smtClean="0"/>
              <a:t>   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7524" t="18182"/>
          <a:stretch>
            <a:fillRect/>
          </a:stretch>
        </p:blipFill>
        <p:spPr bwMode="auto">
          <a:xfrm>
            <a:off x="2209800" y="1676400"/>
            <a:ext cx="6616443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33400"/>
            <a:ext cx="480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small deviations from geometrical optics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95490"/>
            <a:ext cx="1600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err="1" smtClean="0"/>
              <a:t>Un</a:t>
            </a:r>
            <a:r>
              <a:rPr lang="en-US" sz="2000" dirty="0" err="1" smtClean="0"/>
              <a:t>diffracted</a:t>
            </a:r>
            <a:r>
              <a:rPr lang="en-US" sz="2000" dirty="0" smtClean="0"/>
              <a:t> field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0321" y="3733800"/>
            <a:ext cx="204187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Actual d</a:t>
            </a:r>
            <a:r>
              <a:rPr lang="en-US" sz="2000" dirty="0" smtClean="0"/>
              <a:t>iffracted </a:t>
            </a:r>
            <a:r>
              <a:rPr lang="en-US" sz="2000" dirty="0" smtClean="0"/>
              <a:t>field is only a </a:t>
            </a:r>
            <a:r>
              <a:rPr lang="en-US" sz="2000" dirty="0" smtClean="0"/>
              <a:t>little </a:t>
            </a:r>
            <a:r>
              <a:rPr lang="en-US" sz="2000" dirty="0" smtClean="0"/>
              <a:t>different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0" y="4724400"/>
            <a:ext cx="22860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would be the difference between u</a:t>
            </a:r>
            <a:r>
              <a:rPr lang="en-US" baseline="-25000" dirty="0" smtClean="0"/>
              <a:t>0</a:t>
            </a:r>
            <a:r>
              <a:rPr lang="en-US" dirty="0" smtClean="0"/>
              <a:t> and u if the Fourier components were actually the same?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2819400"/>
            <a:ext cx="4343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Fourier components of the </a:t>
            </a:r>
            <a:r>
              <a:rPr lang="en-US" i="1" dirty="0" err="1" smtClean="0"/>
              <a:t>undiffracted</a:t>
            </a:r>
            <a:r>
              <a:rPr lang="en-US" dirty="0" smtClean="0"/>
              <a:t> field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440668"/>
            <a:ext cx="47461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Fourier components of the </a:t>
            </a:r>
            <a:r>
              <a:rPr lang="en-US" i="1" dirty="0" smtClean="0"/>
              <a:t>actual diffracted</a:t>
            </a:r>
            <a:r>
              <a:rPr lang="en-US" dirty="0" smtClean="0"/>
              <a:t> field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2755" t="18421" r="29876" b="44737"/>
          <a:stretch>
            <a:fillRect/>
          </a:stretch>
        </p:blipFill>
        <p:spPr bwMode="auto">
          <a:xfrm>
            <a:off x="1905000" y="266700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160020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4196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Gives the amount of light with different transverse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 components for the actual distribution.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t="16393"/>
          <a:stretch>
            <a:fillRect/>
          </a:stretch>
        </p:blipFill>
        <p:spPr bwMode="auto">
          <a:xfrm>
            <a:off x="953110" y="1905000"/>
            <a:ext cx="7121041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11430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the distribution of intensity between all Fourier components of diffracted beam? </a:t>
            </a:r>
          </a:p>
          <a:p>
            <a:endParaRPr lang="en-US" sz="2000" dirty="0" smtClean="0"/>
          </a:p>
          <a:p>
            <a:r>
              <a:rPr lang="en-US" sz="2000" dirty="0" smtClean="0"/>
              <a:t> i.e. what is                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3124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Total energy incident on screen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819400"/>
            <a:ext cx="3505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Sum of all Fourier components of diffracted beam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388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Frauenhofer diffraction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Fauenhofer diffraction</dc:title>
  <dc:creator>Your User Name</dc:creator>
  <cp:lastModifiedBy>Robert</cp:lastModifiedBy>
  <cp:revision>16</cp:revision>
  <dcterms:created xsi:type="dcterms:W3CDTF">2015-09-22T23:45:53Z</dcterms:created>
  <dcterms:modified xsi:type="dcterms:W3CDTF">2016-09-13T00:06:08Z</dcterms:modified>
</cp:coreProperties>
</file>