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6BA3-494C-42F8-8FE2-B42C19DFBE4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1C57-1CC2-452A-999B-4B97B9716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Fresnel diffraction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LL2 section 60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4056"/>
          <a:stretch>
            <a:fillRect/>
          </a:stretch>
        </p:blipFill>
        <p:spPr bwMode="auto">
          <a:xfrm>
            <a:off x="798714" y="1295400"/>
            <a:ext cx="64718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515" t="35185" r="7191"/>
          <a:stretch>
            <a:fillRect/>
          </a:stretch>
        </p:blipFill>
        <p:spPr bwMode="auto">
          <a:xfrm>
            <a:off x="2971800" y="2971800"/>
            <a:ext cx="3429000" cy="27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21028" y="1383268"/>
            <a:ext cx="375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intensity is determined by |u</a:t>
            </a:r>
            <a:r>
              <a:rPr lang="en-US" baseline="-25000" dirty="0" smtClean="0"/>
              <a:t>p</a:t>
            </a:r>
            <a:r>
              <a:rPr lang="en-US" dirty="0" smtClean="0"/>
              <a:t>|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4977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exponential in front of integral goes away.</a:t>
            </a:r>
          </a:p>
          <a:p>
            <a:endParaRPr lang="en-US" dirty="0" smtClean="0"/>
          </a:p>
          <a:p>
            <a:r>
              <a:rPr lang="en-US" dirty="0" smtClean="0"/>
              <a:t>Change variables.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4968"/>
            <a:ext cx="5996941" cy="449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917" y="533400"/>
            <a:ext cx="43512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210" y="1447800"/>
            <a:ext cx="66770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57000"/>
            <a:ext cx="5257800" cy="46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806" t="24922"/>
          <a:stretch>
            <a:fillRect/>
          </a:stretch>
        </p:blipFill>
        <p:spPr bwMode="auto">
          <a:xfrm>
            <a:off x="1489034" y="2743200"/>
            <a:ext cx="48974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1828800"/>
            <a:ext cx="442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region of geometrical shadow, w&lt;0.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Asymptotic form of I(w) for large negative w.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03202"/>
            <a:ext cx="4876800" cy="51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13747" r="30602"/>
          <a:stretch>
            <a:fillRect/>
          </a:stretch>
        </p:blipFill>
        <p:spPr bwMode="auto">
          <a:xfrm>
            <a:off x="1447800" y="2057400"/>
            <a:ext cx="4127845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1219200"/>
            <a:ext cx="5544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Keeping just the first term in the asymptotic series,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953000"/>
            <a:ext cx="3581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Far from the edge of the screen in its geometrical shadow.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10859"/>
          <a:stretch>
            <a:fillRect/>
          </a:stretch>
        </p:blipFill>
        <p:spPr bwMode="auto">
          <a:xfrm>
            <a:off x="1647825" y="1981200"/>
            <a:ext cx="5667375" cy="43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447800"/>
            <a:ext cx="11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w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16279"/>
          <a:stretch>
            <a:fillRect/>
          </a:stretch>
        </p:blipFill>
        <p:spPr bwMode="auto">
          <a:xfrm>
            <a:off x="1795206" y="2971800"/>
            <a:ext cx="56723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60747" y="2362200"/>
            <a:ext cx="25350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sufficiently large w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5181599" cy="526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3171"/>
          <a:stretch>
            <a:fillRect/>
          </a:stretch>
        </p:blipFill>
        <p:spPr bwMode="auto">
          <a:xfrm>
            <a:off x="2619375" y="1285874"/>
            <a:ext cx="4619625" cy="523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18382" b="36733"/>
          <a:stretch>
            <a:fillRect/>
          </a:stretch>
        </p:blipFill>
        <p:spPr bwMode="auto">
          <a:xfrm>
            <a:off x="2057400" y="6096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1447800"/>
            <a:ext cx="2057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smallness for large w.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6295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Oscillates about 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Oscillations decrease as 1/w, inversely with  distance from the edge of the geometric shadow.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Period of oscillations decreases as w.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995" y="1447800"/>
            <a:ext cx="603139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6015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58" y="2438400"/>
            <a:ext cx="42703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l="16955" b="12500"/>
          <a:stretch>
            <a:fillRect/>
          </a:stretch>
        </p:blipFill>
        <p:spPr bwMode="auto">
          <a:xfrm>
            <a:off x="4371798" y="3276601"/>
            <a:ext cx="4543602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2771775"/>
            <a:ext cx="4090988" cy="179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"/>
            <a:ext cx="4900613" cy="45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we try to observe and quantify Fresnel diffraction </a:t>
            </a:r>
            <a:r>
              <a:rPr lang="en-US" i="1" dirty="0" smtClean="0"/>
              <a:t>at home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8976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8003"/>
            <a:ext cx="5010150" cy="323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1" y="34478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dirty="0" smtClean="0"/>
              <a:t>otice for the Fresnel diffraction demo that the incoming light is a parallel beam, i.e. source at infinity.  Is it really Fresnel diffraction?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1" y="838200"/>
            <a:ext cx="396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an MIT YouTube video</a:t>
            </a:r>
            <a:r>
              <a:rPr lang="en-US" dirty="0" smtClean="0"/>
              <a:t>.  The first example is </a:t>
            </a:r>
            <a:r>
              <a:rPr lang="en-US" dirty="0" err="1" smtClean="0"/>
              <a:t>Fraunhofer</a:t>
            </a:r>
            <a:r>
              <a:rPr lang="en-US" dirty="0" smtClean="0"/>
              <a:t> diffraction.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762000"/>
            <a:ext cx="3190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513" y="1938338"/>
            <a:ext cx="32289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518" t="10388" r="20370" b="58446"/>
          <a:stretch>
            <a:fillRect/>
          </a:stretch>
        </p:blipFill>
        <p:spPr bwMode="auto">
          <a:xfrm>
            <a:off x="914400" y="810491"/>
            <a:ext cx="2743200" cy="12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50665" b="54455"/>
          <a:stretch>
            <a:fillRect/>
          </a:stretch>
        </p:blipFill>
        <p:spPr bwMode="auto">
          <a:xfrm>
            <a:off x="3567170" y="3352800"/>
            <a:ext cx="332255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2057400"/>
            <a:ext cx="373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Only points on the wave surface that are close to the line between the source and P are important, since deviations from geometrical optics are small.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3021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General diffraction formula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334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of integration.</a:t>
            </a:r>
          </a:p>
          <a:p>
            <a:r>
              <a:rPr lang="en-US" dirty="0" smtClean="0"/>
              <a:t>Over sufficiently small areas, the edge of the screen is a straight line.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37667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219670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XY plane passes through the source Q and through the line at the edge of the screen.</a:t>
            </a:r>
          </a:p>
          <a:p>
            <a:endParaRPr lang="en-US" dirty="0" smtClean="0"/>
          </a:p>
          <a:p>
            <a:r>
              <a:rPr lang="en-US" dirty="0" smtClean="0"/>
              <a:t>XZ plane passes through Q and P.</a:t>
            </a:r>
          </a:p>
          <a:p>
            <a:endParaRPr lang="en-US" dirty="0" smtClean="0"/>
          </a:p>
          <a:p>
            <a:r>
              <a:rPr lang="en-US" dirty="0" smtClean="0"/>
              <a:t>Origin O is on the line of the edge of the screen.</a:t>
            </a:r>
          </a:p>
          <a:p>
            <a:endParaRPr lang="en-US" dirty="0" smtClean="0"/>
          </a:p>
          <a:p>
            <a:r>
              <a:rPr lang="en-US" dirty="0" smtClean="0"/>
              <a:t>Geometrical optics: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Light should pass only through points above the XY plane (Z&gt;0).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region Z&lt;0 is in geometrical shadow.</a:t>
            </a:r>
          </a:p>
          <a:p>
            <a:endParaRPr lang="en-US" dirty="0" smtClean="0"/>
          </a:p>
          <a:p>
            <a:r>
              <a:rPr lang="en-US" dirty="0" smtClean="0"/>
              <a:t>Region of integration=</a:t>
            </a:r>
          </a:p>
          <a:p>
            <a:r>
              <a:rPr lang="en-US" dirty="0" smtClean="0"/>
              <a:t>Half plan perpendicular to XY and passing through the edge.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718" t="23389"/>
          <a:stretch>
            <a:fillRect/>
          </a:stretch>
        </p:blipFill>
        <p:spPr bwMode="auto">
          <a:xfrm>
            <a:off x="4572000" y="3276600"/>
            <a:ext cx="1695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2286000"/>
            <a:ext cx="5770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coordinates on the plane of integration are </a:t>
            </a:r>
            <a:r>
              <a:rPr lang="en-US" sz="2000" dirty="0" err="1" smtClean="0"/>
              <a:t>x,y,z</a:t>
            </a:r>
            <a:r>
              <a:rPr lang="en-US" sz="2000" dirty="0" smtClean="0"/>
              <a:t>.  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x</a:t>
            </a:r>
            <a:r>
              <a:rPr lang="en-US" sz="2000" dirty="0" smtClean="0"/>
              <a:t> = y Tan z.</a:t>
            </a:r>
          </a:p>
          <a:p>
            <a:pPr lvl="1"/>
            <a:r>
              <a:rPr lang="en-US" sz="2000" dirty="0" smtClean="0"/>
              <a:t>z &gt; 0.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95488"/>
            <a:ext cx="4591050" cy="40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90783" y="4400490"/>
            <a:ext cx="43908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field on the surface of integration is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715" t="28000"/>
          <a:stretch>
            <a:fillRect/>
          </a:stretch>
        </p:blipFill>
        <p:spPr bwMode="auto">
          <a:xfrm>
            <a:off x="4165972" y="1524000"/>
            <a:ext cx="444462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6000" t="35484"/>
          <a:stretch>
            <a:fillRect/>
          </a:stretch>
        </p:blipFill>
        <p:spPr bwMode="auto">
          <a:xfrm>
            <a:off x="4648200" y="3962400"/>
            <a:ext cx="354711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t="14115"/>
          <a:stretch>
            <a:fillRect/>
          </a:stretch>
        </p:blipFill>
        <p:spPr bwMode="auto">
          <a:xfrm>
            <a:off x="76200" y="5486400"/>
            <a:ext cx="4791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3783" y="106680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field at P is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6639" r="17012" b="45982"/>
          <a:stretch>
            <a:fillRect/>
          </a:stretch>
        </p:blipFill>
        <p:spPr bwMode="auto">
          <a:xfrm>
            <a:off x="0" y="1524000"/>
            <a:ext cx="35052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0" y="3124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exponential factors in the integral change rapidly and are most important, so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051" y="5029200"/>
            <a:ext cx="65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Then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160" t="29209" r="1097" b="683"/>
          <a:stretch>
            <a:fillRect/>
          </a:stretch>
        </p:blipFill>
        <p:spPr bwMode="auto">
          <a:xfrm>
            <a:off x="1019628" y="1219200"/>
            <a:ext cx="751477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1" y="304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passing through P comes </a:t>
            </a:r>
            <a:r>
              <a:rPr lang="en-US" dirty="0" err="1" smtClean="0"/>
              <a:t>mainlyh</a:t>
            </a:r>
            <a:r>
              <a:rPr lang="en-US" dirty="0" smtClean="0"/>
              <a:t> from regions on the integration surface that are close to O, with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6887308" cy="437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352</Words>
  <Application>Microsoft Office PowerPoint</Application>
  <PresentationFormat>On-screen Show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Fresnel diffraction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Fresnel diffraction</dc:title>
  <dc:creator>Your User Name</dc:creator>
  <cp:lastModifiedBy>Your User Name</cp:lastModifiedBy>
  <cp:revision>11</cp:revision>
  <dcterms:created xsi:type="dcterms:W3CDTF">2015-09-20T15:28:59Z</dcterms:created>
  <dcterms:modified xsi:type="dcterms:W3CDTF">2015-09-22T01:27:29Z</dcterms:modified>
</cp:coreProperties>
</file>