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4EB-21A4-4945-A45E-6FB121485BE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B5A5-9613-4BF1-87A7-D692E493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4EB-21A4-4945-A45E-6FB121485BE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B5A5-9613-4BF1-87A7-D692E493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4EB-21A4-4945-A45E-6FB121485BE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B5A5-9613-4BF1-87A7-D692E493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4EB-21A4-4945-A45E-6FB121485BE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B5A5-9613-4BF1-87A7-D692E493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4EB-21A4-4945-A45E-6FB121485BE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B5A5-9613-4BF1-87A7-D692E493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4EB-21A4-4945-A45E-6FB121485BE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B5A5-9613-4BF1-87A7-D692E493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4EB-21A4-4945-A45E-6FB121485BE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B5A5-9613-4BF1-87A7-D692E493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4EB-21A4-4945-A45E-6FB121485BE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B5A5-9613-4BF1-87A7-D692E493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4EB-21A4-4945-A45E-6FB121485BE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B5A5-9613-4BF1-87A7-D692E493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4EB-21A4-4945-A45E-6FB121485BE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B5A5-9613-4BF1-87A7-D692E493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C4EB-21A4-4945-A45E-6FB121485BE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B5A5-9613-4BF1-87A7-D692E493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CC4EB-21A4-4945-A45E-6FB121485BE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6B5A5-9613-4BF1-87A7-D692E493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LL2 section 59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65" y="5472113"/>
            <a:ext cx="3863935" cy="123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3108" y="381000"/>
            <a:ext cx="576661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95400" y="228600"/>
            <a:ext cx="70724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Then</a:t>
            </a:r>
            <a:endParaRPr lang="en-US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1981200"/>
            <a:ext cx="20669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9556" y="2373868"/>
            <a:ext cx="32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Substitute in the first integral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64850" y="3124200"/>
            <a:ext cx="39023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And similarly in the second integral.</a:t>
            </a:r>
          </a:p>
          <a:p>
            <a:endParaRPr lang="en-US" sz="2000" dirty="0" smtClean="0"/>
          </a:p>
          <a:p>
            <a:r>
              <a:rPr lang="en-US" sz="2000" dirty="0" smtClean="0"/>
              <a:t>Each integral becomes</a:t>
            </a:r>
            <a:endParaRPr lang="en-US" sz="2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4171950"/>
            <a:ext cx="271576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Curved Connector 13"/>
          <p:cNvCxnSpPr>
            <a:endCxn id="2053" idx="1"/>
          </p:cNvCxnSpPr>
          <p:nvPr/>
        </p:nvCxnSpPr>
        <p:spPr>
          <a:xfrm>
            <a:off x="2514600" y="5638800"/>
            <a:ext cx="708065" cy="45005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28856" y="5643563"/>
            <a:ext cx="1405544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67538" y="6192620"/>
            <a:ext cx="1566862" cy="66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0386" y="3810000"/>
            <a:ext cx="4417646" cy="1447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8" name="Freeform 17"/>
          <p:cNvSpPr/>
          <p:nvPr/>
        </p:nvSpPr>
        <p:spPr>
          <a:xfrm>
            <a:off x="6934200" y="5403273"/>
            <a:ext cx="311727" cy="519545"/>
          </a:xfrm>
          <a:custGeom>
            <a:avLst/>
            <a:gdLst>
              <a:gd name="connsiteX0" fmla="*/ 0 w 311727"/>
              <a:gd name="connsiteY0" fmla="*/ 0 h 519545"/>
              <a:gd name="connsiteX1" fmla="*/ 83127 w 311727"/>
              <a:gd name="connsiteY1" fmla="*/ 311727 h 519545"/>
              <a:gd name="connsiteX2" fmla="*/ 187036 w 311727"/>
              <a:gd name="connsiteY2" fmla="*/ 290945 h 519545"/>
              <a:gd name="connsiteX3" fmla="*/ 311727 w 311727"/>
              <a:gd name="connsiteY3" fmla="*/ 457200 h 519545"/>
              <a:gd name="connsiteX4" fmla="*/ 290945 w 311727"/>
              <a:gd name="connsiteY4" fmla="*/ 519545 h 51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727" h="519545">
                <a:moveTo>
                  <a:pt x="0" y="0"/>
                </a:moveTo>
                <a:cubicBezTo>
                  <a:pt x="27709" y="103909"/>
                  <a:pt x="24974" y="221267"/>
                  <a:pt x="83127" y="311727"/>
                </a:cubicBezTo>
                <a:cubicBezTo>
                  <a:pt x="102228" y="341439"/>
                  <a:pt x="152768" y="282378"/>
                  <a:pt x="187036" y="290945"/>
                </a:cubicBezTo>
                <a:cubicBezTo>
                  <a:pt x="229814" y="301640"/>
                  <a:pt x="300406" y="438332"/>
                  <a:pt x="311727" y="457200"/>
                </a:cubicBezTo>
                <a:lnTo>
                  <a:pt x="290945" y="519545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8544" y="76200"/>
            <a:ext cx="5362015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 t="27143" r="47152" b="27143"/>
          <a:stretch>
            <a:fillRect/>
          </a:stretch>
        </p:blipFill>
        <p:spPr bwMode="auto">
          <a:xfrm>
            <a:off x="94182" y="2286000"/>
            <a:ext cx="478261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1" y="4572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Diffraction theory  determines the change in phase of a ray on passing through its point of tangency to the caustic.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5464314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Choose XY &amp; XZ planes to coincide with the principal planes of curvature at O.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800600"/>
            <a:ext cx="1994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Any wave surface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 l="9381" t="10811" b="58108"/>
          <a:stretch>
            <a:fillRect/>
          </a:stretch>
        </p:blipFill>
        <p:spPr bwMode="auto">
          <a:xfrm>
            <a:off x="984104" y="1295400"/>
            <a:ext cx="815989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38200" y="457200"/>
            <a:ext cx="7714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Equation of surface near O:  Parabolic in two directions with different curvatures.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234" y="3352800"/>
            <a:ext cx="589736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5943600"/>
            <a:ext cx="7804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Only a small part of the wave surface near O contributes field at P, </a:t>
            </a:r>
            <a:r>
              <a:rPr lang="en-US" sz="2000" dirty="0" err="1" smtClean="0"/>
              <a:t>y,z</a:t>
            </a:r>
            <a:r>
              <a:rPr lang="en-US" sz="2000" dirty="0" smtClean="0"/>
              <a:t>&lt;&lt;x.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2971800"/>
            <a:ext cx="294381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Principle radii of curvature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594042" y="4343400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705600" y="4343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97484" y="403860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</a:t>
            </a:r>
            <a:endParaRPr lang="en-US" sz="2800" dirty="0"/>
          </a:p>
        </p:txBody>
      </p:sp>
      <p:cxnSp>
        <p:nvCxnSpPr>
          <p:cNvPr id="11" name="Straight Arrow Connector 10"/>
          <p:cNvCxnSpPr>
            <a:endCxn id="3074" idx="3"/>
          </p:cNvCxnSpPr>
          <p:nvPr/>
        </p:nvCxnSpPr>
        <p:spPr>
          <a:xfrm>
            <a:off x="1981200" y="3810000"/>
            <a:ext cx="472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38600" y="365760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</a:t>
            </a:r>
            <a:endParaRPr lang="en-US" sz="20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600200" y="3810000"/>
            <a:ext cx="228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64842" y="327660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X</a:t>
            </a:r>
            <a:endParaRPr lang="en-US" sz="2400" i="1" dirty="0"/>
          </a:p>
        </p:txBody>
      </p:sp>
      <p:sp>
        <p:nvSpPr>
          <p:cNvPr id="21" name="Freeform 20"/>
          <p:cNvSpPr/>
          <p:nvPr/>
        </p:nvSpPr>
        <p:spPr>
          <a:xfrm>
            <a:off x="1634947" y="2389909"/>
            <a:ext cx="547144" cy="976746"/>
          </a:xfrm>
          <a:custGeom>
            <a:avLst/>
            <a:gdLst>
              <a:gd name="connsiteX0" fmla="*/ 256198 w 547144"/>
              <a:gd name="connsiteY0" fmla="*/ 0 h 976746"/>
              <a:gd name="connsiteX1" fmla="*/ 173071 w 547144"/>
              <a:gd name="connsiteY1" fmla="*/ 124691 h 976746"/>
              <a:gd name="connsiteX2" fmla="*/ 131508 w 547144"/>
              <a:gd name="connsiteY2" fmla="*/ 290946 h 976746"/>
              <a:gd name="connsiteX3" fmla="*/ 89944 w 547144"/>
              <a:gd name="connsiteY3" fmla="*/ 436418 h 976746"/>
              <a:gd name="connsiteX4" fmla="*/ 484798 w 547144"/>
              <a:gd name="connsiteY4" fmla="*/ 477982 h 976746"/>
              <a:gd name="connsiteX5" fmla="*/ 547144 w 547144"/>
              <a:gd name="connsiteY5" fmla="*/ 561109 h 976746"/>
              <a:gd name="connsiteX6" fmla="*/ 422453 w 547144"/>
              <a:gd name="connsiteY6" fmla="*/ 789709 h 976746"/>
              <a:gd name="connsiteX7" fmla="*/ 339326 w 547144"/>
              <a:gd name="connsiteY7" fmla="*/ 872836 h 976746"/>
              <a:gd name="connsiteX8" fmla="*/ 276980 w 547144"/>
              <a:gd name="connsiteY8" fmla="*/ 976746 h 97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7144" h="976746">
                <a:moveTo>
                  <a:pt x="256198" y="0"/>
                </a:moveTo>
                <a:cubicBezTo>
                  <a:pt x="228489" y="41564"/>
                  <a:pt x="192748" y="78777"/>
                  <a:pt x="173071" y="124691"/>
                </a:cubicBezTo>
                <a:cubicBezTo>
                  <a:pt x="150569" y="177196"/>
                  <a:pt x="149572" y="236754"/>
                  <a:pt x="131508" y="290946"/>
                </a:cubicBezTo>
                <a:cubicBezTo>
                  <a:pt x="101694" y="380387"/>
                  <a:pt x="116039" y="332039"/>
                  <a:pt x="89944" y="436418"/>
                </a:cubicBezTo>
                <a:cubicBezTo>
                  <a:pt x="302451" y="595800"/>
                  <a:pt x="0" y="397183"/>
                  <a:pt x="484798" y="477982"/>
                </a:cubicBezTo>
                <a:cubicBezTo>
                  <a:pt x="518963" y="483676"/>
                  <a:pt x="526362" y="533400"/>
                  <a:pt x="547144" y="561109"/>
                </a:cubicBezTo>
                <a:cubicBezTo>
                  <a:pt x="528189" y="599020"/>
                  <a:pt x="468015" y="736553"/>
                  <a:pt x="422453" y="789709"/>
                </a:cubicBezTo>
                <a:cubicBezTo>
                  <a:pt x="396951" y="819461"/>
                  <a:pt x="363384" y="841904"/>
                  <a:pt x="339326" y="872836"/>
                </a:cubicBezTo>
                <a:cubicBezTo>
                  <a:pt x="314527" y="904720"/>
                  <a:pt x="276980" y="976746"/>
                  <a:pt x="276980" y="976746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78363"/>
            <a:ext cx="6400799" cy="67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 r="41864"/>
          <a:stretch>
            <a:fillRect/>
          </a:stretch>
        </p:blipFill>
        <p:spPr bwMode="auto">
          <a:xfrm>
            <a:off x="1066800" y="2028824"/>
            <a:ext cx="4267200" cy="470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707" y="990600"/>
            <a:ext cx="272444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00200" y="219670"/>
            <a:ext cx="75438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dirty="0" smtClean="0"/>
              <a:t> is constant over the wave surface.</a:t>
            </a:r>
          </a:p>
          <a:p>
            <a:pPr lvl="2"/>
            <a:r>
              <a:rPr lang="en-US" dirty="0" smtClean="0"/>
              <a:t>1/R is almost constant for all points on the wave surface that contribute significantly at P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1484496" y="284544"/>
            <a:ext cx="211303" cy="807277"/>
          </a:xfrm>
          <a:custGeom>
            <a:avLst/>
            <a:gdLst>
              <a:gd name="connsiteX0" fmla="*/ 166883 w 211303"/>
              <a:gd name="connsiteY0" fmla="*/ 70298 h 807277"/>
              <a:gd name="connsiteX1" fmla="*/ 98644 w 211303"/>
              <a:gd name="connsiteY1" fmla="*/ 193128 h 807277"/>
              <a:gd name="connsiteX2" fmla="*/ 44053 w 211303"/>
              <a:gd name="connsiteY2" fmla="*/ 275014 h 807277"/>
              <a:gd name="connsiteX3" fmla="*/ 30405 w 211303"/>
              <a:gd name="connsiteY3" fmla="*/ 343253 h 807277"/>
              <a:gd name="connsiteX4" fmla="*/ 3110 w 211303"/>
              <a:gd name="connsiteY4" fmla="*/ 397844 h 807277"/>
              <a:gd name="connsiteX5" fmla="*/ 30405 w 211303"/>
              <a:gd name="connsiteY5" fmla="*/ 629856 h 807277"/>
              <a:gd name="connsiteX6" fmla="*/ 71349 w 211303"/>
              <a:gd name="connsiteY6" fmla="*/ 752686 h 807277"/>
              <a:gd name="connsiteX7" fmla="*/ 44053 w 211303"/>
              <a:gd name="connsiteY7" fmla="*/ 807277 h 80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303" h="807277">
                <a:moveTo>
                  <a:pt x="166883" y="70298"/>
                </a:moveTo>
                <a:cubicBezTo>
                  <a:pt x="88058" y="188537"/>
                  <a:pt x="211303" y="0"/>
                  <a:pt x="98644" y="193128"/>
                </a:cubicBezTo>
                <a:cubicBezTo>
                  <a:pt x="82114" y="221464"/>
                  <a:pt x="44053" y="275014"/>
                  <a:pt x="44053" y="275014"/>
                </a:cubicBezTo>
                <a:cubicBezTo>
                  <a:pt x="39504" y="297760"/>
                  <a:pt x="37740" y="321247"/>
                  <a:pt x="30405" y="343253"/>
                </a:cubicBezTo>
                <a:cubicBezTo>
                  <a:pt x="23971" y="362554"/>
                  <a:pt x="4305" y="377534"/>
                  <a:pt x="3110" y="397844"/>
                </a:cubicBezTo>
                <a:cubicBezTo>
                  <a:pt x="0" y="450713"/>
                  <a:pt x="8127" y="563021"/>
                  <a:pt x="30405" y="629856"/>
                </a:cubicBezTo>
                <a:cubicBezTo>
                  <a:pt x="81802" y="784049"/>
                  <a:pt x="38640" y="621852"/>
                  <a:pt x="71349" y="752686"/>
                </a:cubicBezTo>
                <a:lnTo>
                  <a:pt x="44053" y="807277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272445" y="696036"/>
            <a:ext cx="238743" cy="382137"/>
          </a:xfrm>
          <a:custGeom>
            <a:avLst/>
            <a:gdLst>
              <a:gd name="connsiteX0" fmla="*/ 238743 w 238743"/>
              <a:gd name="connsiteY0" fmla="*/ 0 h 382137"/>
              <a:gd name="connsiteX1" fmla="*/ 129561 w 238743"/>
              <a:gd name="connsiteY1" fmla="*/ 150125 h 382137"/>
              <a:gd name="connsiteX2" fmla="*/ 88618 w 238743"/>
              <a:gd name="connsiteY2" fmla="*/ 177421 h 382137"/>
              <a:gd name="connsiteX3" fmla="*/ 34027 w 238743"/>
              <a:gd name="connsiteY3" fmla="*/ 218364 h 382137"/>
              <a:gd name="connsiteX4" fmla="*/ 6731 w 238743"/>
              <a:gd name="connsiteY4" fmla="*/ 259307 h 382137"/>
              <a:gd name="connsiteX5" fmla="*/ 6731 w 238743"/>
              <a:gd name="connsiteY5" fmla="*/ 382137 h 382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743" h="382137">
                <a:moveTo>
                  <a:pt x="238743" y="0"/>
                </a:moveTo>
                <a:cubicBezTo>
                  <a:pt x="198605" y="66897"/>
                  <a:pt x="189218" y="90468"/>
                  <a:pt x="129561" y="150125"/>
                </a:cubicBezTo>
                <a:cubicBezTo>
                  <a:pt x="117963" y="161723"/>
                  <a:pt x="101965" y="167887"/>
                  <a:pt x="88618" y="177421"/>
                </a:cubicBezTo>
                <a:cubicBezTo>
                  <a:pt x="70109" y="190642"/>
                  <a:pt x="50111" y="202280"/>
                  <a:pt x="34027" y="218364"/>
                </a:cubicBezTo>
                <a:cubicBezTo>
                  <a:pt x="22429" y="229962"/>
                  <a:pt x="9428" y="243128"/>
                  <a:pt x="6731" y="259307"/>
                </a:cubicBezTo>
                <a:cubicBezTo>
                  <a:pt x="0" y="299693"/>
                  <a:pt x="6731" y="341194"/>
                  <a:pt x="6731" y="382137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05400" y="2678668"/>
            <a:ext cx="374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Pull both u and 1/R out of the integral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4334470"/>
            <a:ext cx="3200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uninteresting constant if we care only about the phase.  Drop it.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4876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Keep this because </a:t>
            </a:r>
            <a:r>
              <a:rPr lang="en-US" i="1" dirty="0" err="1" smtClean="0"/>
              <a:t>i</a:t>
            </a:r>
            <a:r>
              <a:rPr lang="en-US" dirty="0" smtClean="0"/>
              <a:t> is a phase factor.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1951630" y="5284681"/>
            <a:ext cx="409433" cy="652095"/>
          </a:xfrm>
          <a:custGeom>
            <a:avLst/>
            <a:gdLst>
              <a:gd name="connsiteX0" fmla="*/ 0 w 409433"/>
              <a:gd name="connsiteY0" fmla="*/ 65241 h 652095"/>
              <a:gd name="connsiteX1" fmla="*/ 368489 w 409433"/>
              <a:gd name="connsiteY1" fmla="*/ 160776 h 652095"/>
              <a:gd name="connsiteX2" fmla="*/ 395785 w 409433"/>
              <a:gd name="connsiteY2" fmla="*/ 229015 h 652095"/>
              <a:gd name="connsiteX3" fmla="*/ 382137 w 409433"/>
              <a:gd name="connsiteY3" fmla="*/ 365492 h 652095"/>
              <a:gd name="connsiteX4" fmla="*/ 368489 w 409433"/>
              <a:gd name="connsiteY4" fmla="*/ 433731 h 652095"/>
              <a:gd name="connsiteX5" fmla="*/ 409433 w 409433"/>
              <a:gd name="connsiteY5" fmla="*/ 652095 h 652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9433" h="652095">
                <a:moveTo>
                  <a:pt x="0" y="65241"/>
                </a:moveTo>
                <a:cubicBezTo>
                  <a:pt x="284086" y="88915"/>
                  <a:pt x="288101" y="0"/>
                  <a:pt x="368489" y="160776"/>
                </a:cubicBezTo>
                <a:cubicBezTo>
                  <a:pt x="379445" y="182688"/>
                  <a:pt x="386686" y="206269"/>
                  <a:pt x="395785" y="229015"/>
                </a:cubicBezTo>
                <a:cubicBezTo>
                  <a:pt x="391236" y="274507"/>
                  <a:pt x="388180" y="320174"/>
                  <a:pt x="382137" y="365492"/>
                </a:cubicBezTo>
                <a:cubicBezTo>
                  <a:pt x="379071" y="388485"/>
                  <a:pt x="366290" y="410639"/>
                  <a:pt x="368489" y="433731"/>
                </a:cubicBezTo>
                <a:cubicBezTo>
                  <a:pt x="375510" y="507454"/>
                  <a:pt x="409433" y="652095"/>
                  <a:pt x="409433" y="652095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2977" y="677396"/>
            <a:ext cx="7425223" cy="404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90600" y="304800"/>
            <a:ext cx="761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 substitute the approximate expression for R into the complex exponential.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143000"/>
            <a:ext cx="685801" cy="73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83" y="228600"/>
            <a:ext cx="8847117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838200"/>
            <a:ext cx="9048307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705600" y="5193268"/>
            <a:ext cx="1291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(See below)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6837528" y="4722125"/>
            <a:ext cx="259592" cy="464024"/>
          </a:xfrm>
          <a:custGeom>
            <a:avLst/>
            <a:gdLst>
              <a:gd name="connsiteX0" fmla="*/ 0 w 259592"/>
              <a:gd name="connsiteY0" fmla="*/ 0 h 464024"/>
              <a:gd name="connsiteX1" fmla="*/ 27296 w 259592"/>
              <a:gd name="connsiteY1" fmla="*/ 54591 h 464024"/>
              <a:gd name="connsiteX2" fmla="*/ 40944 w 259592"/>
              <a:gd name="connsiteY2" fmla="*/ 109182 h 464024"/>
              <a:gd name="connsiteX3" fmla="*/ 95535 w 259592"/>
              <a:gd name="connsiteY3" fmla="*/ 136478 h 464024"/>
              <a:gd name="connsiteX4" fmla="*/ 163773 w 259592"/>
              <a:gd name="connsiteY4" fmla="*/ 122830 h 464024"/>
              <a:gd name="connsiteX5" fmla="*/ 218365 w 259592"/>
              <a:gd name="connsiteY5" fmla="*/ 109182 h 464024"/>
              <a:gd name="connsiteX6" fmla="*/ 232012 w 259592"/>
              <a:gd name="connsiteY6" fmla="*/ 150126 h 464024"/>
              <a:gd name="connsiteX7" fmla="*/ 245660 w 259592"/>
              <a:gd name="connsiteY7" fmla="*/ 232012 h 464024"/>
              <a:gd name="connsiteX8" fmla="*/ 259308 w 259592"/>
              <a:gd name="connsiteY8" fmla="*/ 464024 h 46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592" h="464024">
                <a:moveTo>
                  <a:pt x="0" y="0"/>
                </a:moveTo>
                <a:cubicBezTo>
                  <a:pt x="9099" y="18197"/>
                  <a:pt x="20152" y="35541"/>
                  <a:pt x="27296" y="54591"/>
                </a:cubicBezTo>
                <a:cubicBezTo>
                  <a:pt x="33882" y="72154"/>
                  <a:pt x="28936" y="94772"/>
                  <a:pt x="40944" y="109182"/>
                </a:cubicBezTo>
                <a:cubicBezTo>
                  <a:pt x="53968" y="124811"/>
                  <a:pt x="77338" y="127379"/>
                  <a:pt x="95535" y="136478"/>
                </a:cubicBezTo>
                <a:cubicBezTo>
                  <a:pt x="118281" y="131929"/>
                  <a:pt x="141129" y="127862"/>
                  <a:pt x="163773" y="122830"/>
                </a:cubicBezTo>
                <a:cubicBezTo>
                  <a:pt x="182084" y="118761"/>
                  <a:pt x="200949" y="102216"/>
                  <a:pt x="218365" y="109182"/>
                </a:cubicBezTo>
                <a:cubicBezTo>
                  <a:pt x="231722" y="114525"/>
                  <a:pt x="228891" y="136082"/>
                  <a:pt x="232012" y="150126"/>
                </a:cubicBezTo>
                <a:cubicBezTo>
                  <a:pt x="238015" y="177139"/>
                  <a:pt x="241111" y="204717"/>
                  <a:pt x="245660" y="232012"/>
                </a:cubicBezTo>
                <a:cubicBezTo>
                  <a:pt x="259592" y="454916"/>
                  <a:pt x="259308" y="377446"/>
                  <a:pt x="259308" y="464024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443" y="1676400"/>
            <a:ext cx="8715112" cy="350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20463" b="37332"/>
          <a:stretch>
            <a:fillRect/>
          </a:stretch>
        </p:blipFill>
        <p:spPr bwMode="auto">
          <a:xfrm>
            <a:off x="623735" y="1524000"/>
            <a:ext cx="752966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99529" y="361890"/>
            <a:ext cx="4782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Geometrical optics holds in the limit </a:t>
            </a:r>
            <a:r>
              <a:rPr lang="en-US" sz="2000" dirty="0" smtClean="0">
                <a:latin typeface="Symbol" pitchFamily="18" charset="2"/>
              </a:rPr>
              <a:t>l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Symbol" pitchFamily="18" charset="2"/>
              </a:rPr>
              <a:t>® </a:t>
            </a:r>
            <a:r>
              <a:rPr lang="en-US" sz="2000" dirty="0" smtClean="0"/>
              <a:t>0.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473714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When </a:t>
            </a:r>
            <a:r>
              <a:rPr lang="en-US" sz="2000" dirty="0" smtClean="0">
                <a:latin typeface="Symbol" pitchFamily="18" charset="2"/>
              </a:rPr>
              <a:t>l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Symbol" pitchFamily="18" charset="2"/>
              </a:rPr>
              <a:t>»</a:t>
            </a:r>
            <a:r>
              <a:rPr lang="en-US" sz="2000" dirty="0" smtClean="0"/>
              <a:t> dimensions of the screen, the pattern of light beyond the screen has a complicated distribution of light.</a:t>
            </a:r>
            <a:endParaRPr lang="en-US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51" y="304800"/>
            <a:ext cx="9103249" cy="4609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796" y="1524000"/>
            <a:ext cx="8764604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56650" r="59717"/>
          <a:stretch>
            <a:fillRect/>
          </a:stretch>
        </p:blipFill>
        <p:spPr bwMode="auto">
          <a:xfrm>
            <a:off x="0" y="3200400"/>
            <a:ext cx="423256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381000"/>
            <a:ext cx="4316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Conditions for an approximate solution: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8382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l</a:t>
            </a:r>
            <a:r>
              <a:rPr lang="en-US" sz="2000" dirty="0" smtClean="0"/>
              <a:t> &lt;&lt; dimensions of all bodies and apertures</a:t>
            </a:r>
          </a:p>
          <a:p>
            <a:r>
              <a:rPr lang="en-US" sz="2000" dirty="0" smtClean="0"/>
              <a:t>and</a:t>
            </a:r>
          </a:p>
          <a:p>
            <a:r>
              <a:rPr lang="en-US" sz="2000" dirty="0"/>
              <a:t>w</a:t>
            </a:r>
            <a:r>
              <a:rPr lang="en-US" sz="2000" dirty="0" smtClean="0"/>
              <a:t>e consider only small deviations of the ray direction from those of geometrical optics.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2949714"/>
            <a:ext cx="3303725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Screen with aperture                </a:t>
            </a:r>
          </a:p>
          <a:p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4114800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Let u be one component of </a:t>
            </a:r>
            <a:r>
              <a:rPr lang="en-US" sz="2000" b="1" dirty="0" smtClean="0"/>
              <a:t>E</a:t>
            </a:r>
            <a:r>
              <a:rPr lang="en-US" sz="2000" dirty="0" smtClean="0"/>
              <a:t> or </a:t>
            </a:r>
            <a:r>
              <a:rPr lang="en-US" sz="2000" b="1" dirty="0" smtClean="0"/>
              <a:t>H</a:t>
            </a:r>
            <a:r>
              <a:rPr lang="en-US" sz="2000" dirty="0" smtClean="0"/>
              <a:t>, without the e</a:t>
            </a:r>
            <a:r>
              <a:rPr lang="en-US" sz="2000" baseline="30000" dirty="0" smtClean="0"/>
              <a:t>-</a:t>
            </a:r>
            <a:r>
              <a:rPr lang="en-US" sz="2000" baseline="30000" dirty="0" err="1" smtClean="0"/>
              <a:t>i</a:t>
            </a:r>
            <a:r>
              <a:rPr lang="en-US" sz="2000" baseline="30000" dirty="0" err="1" smtClean="0">
                <a:latin typeface="Symbol" pitchFamily="18" charset="2"/>
              </a:rPr>
              <a:t>w</a:t>
            </a:r>
            <a:r>
              <a:rPr lang="en-US" sz="2000" baseline="30000" dirty="0" err="1" smtClean="0"/>
              <a:t>t</a:t>
            </a:r>
            <a:r>
              <a:rPr lang="en-US" sz="2000" dirty="0" smtClean="0"/>
              <a:t> factor.</a:t>
            </a:r>
          </a:p>
          <a:p>
            <a:r>
              <a:rPr lang="en-US" sz="2000" dirty="0" smtClean="0"/>
              <a:t>u = u(</a:t>
            </a:r>
            <a:r>
              <a:rPr lang="en-US" sz="2000" dirty="0" err="1" smtClean="0"/>
              <a:t>x,y,z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0"/>
            <a:ext cx="3367089" cy="216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62200" y="762000"/>
            <a:ext cx="67056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is u at the observation point P?</a:t>
            </a:r>
          </a:p>
          <a:p>
            <a:endParaRPr lang="en-US" sz="2000" dirty="0"/>
          </a:p>
          <a:p>
            <a:r>
              <a:rPr lang="en-US" sz="2000" dirty="0" smtClean="0"/>
              <a:t>Assume that at points of the aperture, the field is the same as it would have been in the absence of the screen.</a:t>
            </a:r>
          </a:p>
          <a:p>
            <a:endParaRPr lang="en-US" sz="2000" dirty="0"/>
          </a:p>
          <a:p>
            <a:r>
              <a:rPr lang="en-US" sz="2000" dirty="0" smtClean="0"/>
              <a:t>At all points immediately behind the screen, the field is zero.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457200"/>
            <a:ext cx="815979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Introduce some surface that spans the aperture and is bounded by its edges.</a:t>
            </a:r>
          </a:p>
          <a:p>
            <a:endParaRPr lang="en-US" sz="2000" dirty="0"/>
          </a:p>
          <a:p>
            <a:r>
              <a:rPr lang="en-US" sz="2000" dirty="0" smtClean="0"/>
              <a:t>Divide the surface in area elements </a:t>
            </a:r>
            <a:r>
              <a:rPr lang="en-US" sz="2000" dirty="0" err="1" smtClean="0"/>
              <a:t>df</a:t>
            </a:r>
            <a:r>
              <a:rPr lang="en-US" sz="2000" dirty="0"/>
              <a:t> </a:t>
            </a:r>
            <a:r>
              <a:rPr lang="en-US" sz="2000" dirty="0" smtClean="0"/>
              <a:t>&lt;&lt; size of the aperture, and </a:t>
            </a:r>
            <a:r>
              <a:rPr lang="en-US" sz="2000" dirty="0" err="1" smtClean="0"/>
              <a:t>df</a:t>
            </a:r>
            <a:r>
              <a:rPr lang="en-US" sz="2000" dirty="0" smtClean="0"/>
              <a:t> &gt;&gt; </a:t>
            </a:r>
            <a:endParaRPr lang="en-US" sz="2000" dirty="0" smtClean="0">
              <a:latin typeface="Symbol" pitchFamily="18" charset="2"/>
            </a:endParaRPr>
          </a:p>
          <a:p>
            <a:endParaRPr lang="en-US" sz="2000" dirty="0">
              <a:latin typeface="Symbol" pitchFamily="18" charset="2"/>
            </a:endParaRPr>
          </a:p>
          <a:p>
            <a:r>
              <a:rPr lang="en-US" sz="2000" dirty="0" smtClean="0"/>
              <a:t>Each </a:t>
            </a:r>
            <a:r>
              <a:rPr lang="en-US" sz="2000" dirty="0" err="1" smtClean="0"/>
              <a:t>df</a:t>
            </a:r>
            <a:r>
              <a:rPr lang="en-US" sz="2000" dirty="0" smtClean="0"/>
              <a:t> is a source of light waves spreading out on all sides.  .</a:t>
            </a:r>
            <a:endParaRPr lang="en-US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2418" y="2209801"/>
            <a:ext cx="200778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2400" y="4546937"/>
            <a:ext cx="8765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field at P is the superposition of fields produced by all the </a:t>
            </a:r>
            <a:r>
              <a:rPr lang="en-US" sz="2000" dirty="0" err="1" smtClean="0"/>
              <a:t>df’s</a:t>
            </a:r>
            <a:r>
              <a:rPr lang="en-US" sz="2000" dirty="0" smtClean="0"/>
              <a:t> of the surface.</a:t>
            </a:r>
          </a:p>
          <a:p>
            <a:endParaRPr lang="en-US" sz="2000" dirty="0"/>
          </a:p>
          <a:p>
            <a:r>
              <a:rPr lang="en-US" sz="2000" dirty="0" smtClean="0"/>
              <a:t>Huygens’ Principle.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3810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field at P due to </a:t>
            </a:r>
            <a:r>
              <a:rPr lang="en-US" sz="2000" dirty="0" err="1" smtClean="0"/>
              <a:t>df</a:t>
            </a:r>
            <a:r>
              <a:rPr lang="en-US" sz="2000" dirty="0" smtClean="0"/>
              <a:t> is proportional to the value of u at </a:t>
            </a:r>
            <a:r>
              <a:rPr lang="en-US" sz="2000" dirty="0" err="1" smtClean="0"/>
              <a:t>df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The field at P due to </a:t>
            </a:r>
            <a:r>
              <a:rPr lang="en-US" sz="2000" dirty="0" err="1" smtClean="0"/>
              <a:t>df</a:t>
            </a:r>
            <a:r>
              <a:rPr lang="en-US" sz="2000" dirty="0" smtClean="0"/>
              <a:t> is proportional to the projection </a:t>
            </a:r>
            <a:r>
              <a:rPr lang="en-US" sz="2000" dirty="0" err="1" smtClean="0"/>
              <a:t>df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 of </a:t>
            </a:r>
            <a:r>
              <a:rPr lang="en-US" sz="2000" dirty="0" err="1" smtClean="0"/>
              <a:t>d</a:t>
            </a:r>
            <a:r>
              <a:rPr lang="en-US" sz="2000" b="1" dirty="0" err="1" smtClean="0"/>
              <a:t>f</a:t>
            </a:r>
            <a:r>
              <a:rPr lang="en-US" sz="2000" dirty="0" smtClean="0"/>
              <a:t> on the plane perpendicular to the direction n of the ray coming from the source at </a:t>
            </a:r>
            <a:r>
              <a:rPr lang="en-US" sz="2000" dirty="0" err="1" smtClean="0"/>
              <a:t>df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4604" y="2057400"/>
            <a:ext cx="4223796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09600" y="3657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same rays pass through </a:t>
            </a:r>
            <a:r>
              <a:rPr lang="en-US" dirty="0" err="1" smtClean="0"/>
              <a:t>df</a:t>
            </a:r>
            <a:r>
              <a:rPr lang="en-US" baseline="-25000" dirty="0" err="1" smtClean="0"/>
              <a:t>n</a:t>
            </a:r>
            <a:r>
              <a:rPr lang="en-US" dirty="0" smtClean="0"/>
              <a:t> as passed through </a:t>
            </a:r>
            <a:r>
              <a:rPr lang="en-US" dirty="0" err="1" smtClean="0"/>
              <a:t>df</a:t>
            </a:r>
            <a:r>
              <a:rPr lang="en-US" b="1" dirty="0" smtClean="0"/>
              <a:t>,</a:t>
            </a:r>
            <a:r>
              <a:rPr lang="en-US" dirty="0" smtClean="0"/>
              <a:t> so the effect on the field at P is the same.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6030" y="4629090"/>
            <a:ext cx="4860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field at P from </a:t>
            </a:r>
            <a:r>
              <a:rPr lang="en-US" sz="2000" dirty="0" err="1" smtClean="0"/>
              <a:t>d</a:t>
            </a:r>
            <a:r>
              <a:rPr lang="en-US" sz="2000" b="1" dirty="0" err="1" smtClean="0"/>
              <a:t>f</a:t>
            </a:r>
            <a:r>
              <a:rPr lang="en-US" sz="2000" b="1" dirty="0" smtClean="0"/>
              <a:t> </a:t>
            </a:r>
            <a:r>
              <a:rPr lang="en-US" sz="2000" dirty="0" smtClean="0"/>
              <a:t>is proportional to u </a:t>
            </a:r>
            <a:r>
              <a:rPr lang="en-US" sz="2000" dirty="0" err="1" smtClean="0"/>
              <a:t>df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46" y="1304925"/>
            <a:ext cx="3195229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 l="39216" t="25082" b="38688"/>
          <a:stretch>
            <a:fillRect/>
          </a:stretch>
        </p:blipFill>
        <p:spPr bwMode="auto">
          <a:xfrm>
            <a:off x="4343400" y="4267200"/>
            <a:ext cx="32707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76600" y="228600"/>
            <a:ext cx="47466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amplitude and phase change by              </a:t>
            </a:r>
          </a:p>
          <a:p>
            <a:r>
              <a:rPr lang="en-US" sz="2000" dirty="0"/>
              <a:t>d</a:t>
            </a:r>
            <a:r>
              <a:rPr lang="en-US" sz="2000" dirty="0" smtClean="0"/>
              <a:t>uring propagation from </a:t>
            </a:r>
            <a:r>
              <a:rPr lang="en-US" sz="2000" dirty="0" err="1" smtClean="0"/>
              <a:t>df</a:t>
            </a:r>
            <a:r>
              <a:rPr lang="en-US" sz="2000" dirty="0" smtClean="0"/>
              <a:t> to P.</a:t>
            </a:r>
            <a:endParaRPr lang="en-US" sz="2000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76200"/>
            <a:ext cx="5905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810000" y="1524000"/>
            <a:ext cx="4398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 = 2</a:t>
            </a:r>
            <a:r>
              <a:rPr lang="en-US" sz="2000" dirty="0" smtClean="0">
                <a:latin typeface="Symbol" pitchFamily="18" charset="2"/>
              </a:rPr>
              <a:t>p</a:t>
            </a:r>
            <a:r>
              <a:rPr lang="en-US" sz="2000" dirty="0" smtClean="0"/>
              <a:t>/</a:t>
            </a:r>
            <a:r>
              <a:rPr lang="en-US" sz="2000" dirty="0" smtClean="0">
                <a:latin typeface="Symbol" pitchFamily="18" charset="2"/>
              </a:rPr>
              <a:t>l</a:t>
            </a:r>
            <a:r>
              <a:rPr lang="en-US" sz="2000" dirty="0" smtClean="0"/>
              <a:t> = magnitude of the </a:t>
            </a:r>
            <a:r>
              <a:rPr lang="en-US" sz="2000" dirty="0" err="1" smtClean="0"/>
              <a:t>wavevector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581400" y="3124200"/>
            <a:ext cx="5431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Thus the field at P due to the surface element </a:t>
            </a:r>
            <a:r>
              <a:rPr lang="en-US" sz="2000" dirty="0" err="1" smtClean="0"/>
              <a:t>df</a:t>
            </a:r>
            <a:r>
              <a:rPr lang="en-US" sz="2000" dirty="0" smtClean="0"/>
              <a:t> is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5486400"/>
            <a:ext cx="4233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complex constant, to be determined.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l="15672" t="29740" r="35224" b="30607"/>
          <a:stretch>
            <a:fillRect/>
          </a:stretch>
        </p:blipFill>
        <p:spPr bwMode="auto">
          <a:xfrm>
            <a:off x="2057400" y="1143000"/>
            <a:ext cx="3581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1" y="203537"/>
            <a:ext cx="3505199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superposition of the contributions from all the </a:t>
            </a:r>
            <a:r>
              <a:rPr lang="en-US" sz="2000" dirty="0" err="1" smtClean="0"/>
              <a:t>df’s</a:t>
            </a:r>
            <a:r>
              <a:rPr lang="en-US" sz="2000" dirty="0" smtClean="0"/>
              <a:t> gives the total field at P.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26670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Integral is over any surface that spans the aperture.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8862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Next we have to find the constant “</a:t>
            </a:r>
            <a:r>
              <a:rPr lang="en-US" sz="2000" i="1" dirty="0" smtClean="0"/>
              <a:t>a</a:t>
            </a:r>
            <a:r>
              <a:rPr lang="en-US" sz="2000" dirty="0" smtClean="0"/>
              <a:t>”.</a:t>
            </a:r>
          </a:p>
          <a:p>
            <a:endParaRPr lang="en-US" sz="2000" dirty="0" smtClean="0"/>
          </a:p>
          <a:p>
            <a:r>
              <a:rPr lang="en-US" sz="2000" dirty="0" smtClean="0"/>
              <a:t>For a plane wave propagating along X, the wave surfaces are parallel to the YZ plane.</a:t>
            </a:r>
          </a:p>
          <a:p>
            <a:endParaRPr lang="en-US" sz="2000" dirty="0" smtClean="0"/>
          </a:p>
          <a:p>
            <a:r>
              <a:rPr lang="en-US" sz="2000" dirty="0" smtClean="0"/>
              <a:t>u is constant on the YZ plane.</a:t>
            </a:r>
          </a:p>
          <a:p>
            <a:endParaRPr lang="en-US" sz="2000" dirty="0" smtClean="0"/>
          </a:p>
          <a:p>
            <a:r>
              <a:rPr lang="en-US" sz="2000" dirty="0" smtClean="0"/>
              <a:t>Choose P on the X axis, then 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P</a:t>
            </a:r>
            <a:r>
              <a:rPr lang="en-US" sz="2000" dirty="0" smtClean="0"/>
              <a:t> = u </a:t>
            </a:r>
            <a:r>
              <a:rPr lang="en-US" sz="2000" dirty="0" err="1" smtClean="0"/>
              <a:t>e</a:t>
            </a:r>
            <a:r>
              <a:rPr lang="en-US" sz="2000" baseline="30000" dirty="0" err="1" smtClean="0"/>
              <a:t>ikx</a:t>
            </a:r>
            <a:endParaRPr lang="en-US" sz="2000" baseline="30000" dirty="0"/>
          </a:p>
        </p:txBody>
      </p:sp>
      <p:sp>
        <p:nvSpPr>
          <p:cNvPr id="12" name="Freeform 11"/>
          <p:cNvSpPr/>
          <p:nvPr/>
        </p:nvSpPr>
        <p:spPr>
          <a:xfrm>
            <a:off x="2223655" y="1752600"/>
            <a:ext cx="2015836" cy="2154382"/>
          </a:xfrm>
          <a:custGeom>
            <a:avLst/>
            <a:gdLst>
              <a:gd name="connsiteX0" fmla="*/ 2015836 w 2015836"/>
              <a:gd name="connsiteY0" fmla="*/ 2223655 h 2223655"/>
              <a:gd name="connsiteX1" fmla="*/ 1953490 w 2015836"/>
              <a:gd name="connsiteY1" fmla="*/ 2098964 h 2223655"/>
              <a:gd name="connsiteX2" fmla="*/ 1891145 w 2015836"/>
              <a:gd name="connsiteY2" fmla="*/ 2078182 h 2223655"/>
              <a:gd name="connsiteX3" fmla="*/ 1787236 w 2015836"/>
              <a:gd name="connsiteY3" fmla="*/ 2098964 h 2223655"/>
              <a:gd name="connsiteX4" fmla="*/ 1454727 w 2015836"/>
              <a:gd name="connsiteY4" fmla="*/ 2140528 h 2223655"/>
              <a:gd name="connsiteX5" fmla="*/ 623454 w 2015836"/>
              <a:gd name="connsiteY5" fmla="*/ 2119746 h 2223655"/>
              <a:gd name="connsiteX6" fmla="*/ 540327 w 2015836"/>
              <a:gd name="connsiteY6" fmla="*/ 2078182 h 2223655"/>
              <a:gd name="connsiteX7" fmla="*/ 353290 w 2015836"/>
              <a:gd name="connsiteY7" fmla="*/ 2057400 h 2223655"/>
              <a:gd name="connsiteX8" fmla="*/ 249381 w 2015836"/>
              <a:gd name="connsiteY8" fmla="*/ 1974273 h 2223655"/>
              <a:gd name="connsiteX9" fmla="*/ 207818 w 2015836"/>
              <a:gd name="connsiteY9" fmla="*/ 1911928 h 2223655"/>
              <a:gd name="connsiteX10" fmla="*/ 103909 w 2015836"/>
              <a:gd name="connsiteY10" fmla="*/ 1766455 h 2223655"/>
              <a:gd name="connsiteX11" fmla="*/ 62345 w 2015836"/>
              <a:gd name="connsiteY11" fmla="*/ 1600200 h 2223655"/>
              <a:gd name="connsiteX12" fmla="*/ 20781 w 2015836"/>
              <a:gd name="connsiteY12" fmla="*/ 1517073 h 2223655"/>
              <a:gd name="connsiteX13" fmla="*/ 0 w 2015836"/>
              <a:gd name="connsiteY13" fmla="*/ 1392382 h 2223655"/>
              <a:gd name="connsiteX14" fmla="*/ 20781 w 2015836"/>
              <a:gd name="connsiteY14" fmla="*/ 1122218 h 2223655"/>
              <a:gd name="connsiteX15" fmla="*/ 62345 w 2015836"/>
              <a:gd name="connsiteY15" fmla="*/ 1059873 h 2223655"/>
              <a:gd name="connsiteX16" fmla="*/ 103909 w 2015836"/>
              <a:gd name="connsiteY16" fmla="*/ 976746 h 2223655"/>
              <a:gd name="connsiteX17" fmla="*/ 270163 w 2015836"/>
              <a:gd name="connsiteY17" fmla="*/ 789709 h 2223655"/>
              <a:gd name="connsiteX18" fmla="*/ 436418 w 2015836"/>
              <a:gd name="connsiteY18" fmla="*/ 581891 h 2223655"/>
              <a:gd name="connsiteX19" fmla="*/ 498763 w 2015836"/>
              <a:gd name="connsiteY19" fmla="*/ 498764 h 2223655"/>
              <a:gd name="connsiteX20" fmla="*/ 519545 w 2015836"/>
              <a:gd name="connsiteY20" fmla="*/ 394855 h 2223655"/>
              <a:gd name="connsiteX21" fmla="*/ 623454 w 2015836"/>
              <a:gd name="connsiteY21" fmla="*/ 207818 h 2223655"/>
              <a:gd name="connsiteX22" fmla="*/ 706581 w 2015836"/>
              <a:gd name="connsiteY22" fmla="*/ 103909 h 2223655"/>
              <a:gd name="connsiteX23" fmla="*/ 768927 w 2015836"/>
              <a:gd name="connsiteY23" fmla="*/ 0 h 2223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015836" h="2223655">
                <a:moveTo>
                  <a:pt x="2015836" y="2223655"/>
                </a:moveTo>
                <a:cubicBezTo>
                  <a:pt x="2002145" y="2182583"/>
                  <a:pt x="1990115" y="2128264"/>
                  <a:pt x="1953490" y="2098964"/>
                </a:cubicBezTo>
                <a:cubicBezTo>
                  <a:pt x="1936384" y="2085280"/>
                  <a:pt x="1911927" y="2085109"/>
                  <a:pt x="1891145" y="2078182"/>
                </a:cubicBezTo>
                <a:cubicBezTo>
                  <a:pt x="1856509" y="2085109"/>
                  <a:pt x="1822248" y="2094296"/>
                  <a:pt x="1787236" y="2098964"/>
                </a:cubicBezTo>
                <a:cubicBezTo>
                  <a:pt x="1287742" y="2165564"/>
                  <a:pt x="1799251" y="2083107"/>
                  <a:pt x="1454727" y="2140528"/>
                </a:cubicBezTo>
                <a:cubicBezTo>
                  <a:pt x="1177636" y="2133601"/>
                  <a:pt x="899990" y="2138601"/>
                  <a:pt x="623454" y="2119746"/>
                </a:cubicBezTo>
                <a:cubicBezTo>
                  <a:pt x="592546" y="2117639"/>
                  <a:pt x="570513" y="2085148"/>
                  <a:pt x="540327" y="2078182"/>
                </a:cubicBezTo>
                <a:cubicBezTo>
                  <a:pt x="479204" y="2064077"/>
                  <a:pt x="415636" y="2064327"/>
                  <a:pt x="353290" y="2057400"/>
                </a:cubicBezTo>
                <a:cubicBezTo>
                  <a:pt x="318654" y="2029691"/>
                  <a:pt x="280746" y="2005638"/>
                  <a:pt x="249381" y="1974273"/>
                </a:cubicBezTo>
                <a:cubicBezTo>
                  <a:pt x="231720" y="1956612"/>
                  <a:pt x="222335" y="1932252"/>
                  <a:pt x="207818" y="1911928"/>
                </a:cubicBezTo>
                <a:cubicBezTo>
                  <a:pt x="78933" y="1731488"/>
                  <a:pt x="201860" y="1913382"/>
                  <a:pt x="103909" y="1766455"/>
                </a:cubicBezTo>
                <a:cubicBezTo>
                  <a:pt x="91711" y="1705467"/>
                  <a:pt x="86309" y="1656115"/>
                  <a:pt x="62345" y="1600200"/>
                </a:cubicBezTo>
                <a:cubicBezTo>
                  <a:pt x="50141" y="1571725"/>
                  <a:pt x="34636" y="1544782"/>
                  <a:pt x="20781" y="1517073"/>
                </a:cubicBezTo>
                <a:cubicBezTo>
                  <a:pt x="13854" y="1475509"/>
                  <a:pt x="0" y="1434519"/>
                  <a:pt x="0" y="1392382"/>
                </a:cubicBezTo>
                <a:cubicBezTo>
                  <a:pt x="0" y="1302061"/>
                  <a:pt x="4136" y="1210992"/>
                  <a:pt x="20781" y="1122218"/>
                </a:cubicBezTo>
                <a:cubicBezTo>
                  <a:pt x="25384" y="1097669"/>
                  <a:pt x="49953" y="1081559"/>
                  <a:pt x="62345" y="1059873"/>
                </a:cubicBezTo>
                <a:cubicBezTo>
                  <a:pt x="77715" y="1032975"/>
                  <a:pt x="86725" y="1002523"/>
                  <a:pt x="103909" y="976746"/>
                </a:cubicBezTo>
                <a:cubicBezTo>
                  <a:pt x="195606" y="839201"/>
                  <a:pt x="169727" y="906884"/>
                  <a:pt x="270163" y="789709"/>
                </a:cubicBezTo>
                <a:cubicBezTo>
                  <a:pt x="327896" y="722353"/>
                  <a:pt x="381610" y="651647"/>
                  <a:pt x="436418" y="581891"/>
                </a:cubicBezTo>
                <a:cubicBezTo>
                  <a:pt x="457817" y="554656"/>
                  <a:pt x="498763" y="498764"/>
                  <a:pt x="498763" y="498764"/>
                </a:cubicBezTo>
                <a:cubicBezTo>
                  <a:pt x="505690" y="464128"/>
                  <a:pt x="508375" y="428365"/>
                  <a:pt x="519545" y="394855"/>
                </a:cubicBezTo>
                <a:cubicBezTo>
                  <a:pt x="532129" y="357102"/>
                  <a:pt x="606508" y="232026"/>
                  <a:pt x="623454" y="207818"/>
                </a:cubicBezTo>
                <a:cubicBezTo>
                  <a:pt x="648890" y="171480"/>
                  <a:pt x="681144" y="140247"/>
                  <a:pt x="706581" y="103909"/>
                </a:cubicBezTo>
                <a:cubicBezTo>
                  <a:pt x="729745" y="70818"/>
                  <a:pt x="768927" y="0"/>
                  <a:pt x="768927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04800"/>
            <a:ext cx="342484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42217" y="152400"/>
            <a:ext cx="155818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Alternatively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14478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Yeah, all of it, even though the aperture is finite.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438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That is allowable because diffraction angles are small, so that deflected rays that arrive at P on the x axis cannot have come from points far off that axis.  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t="14815"/>
          <a:stretch>
            <a:fillRect/>
          </a:stretch>
        </p:blipFill>
        <p:spPr bwMode="auto">
          <a:xfrm>
            <a:off x="2741414" y="3352800"/>
            <a:ext cx="503098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15992" y="5181600"/>
            <a:ext cx="7960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Important region of integration is </a:t>
            </a:r>
            <a:r>
              <a:rPr lang="en-US" sz="2000" dirty="0" err="1" smtClean="0"/>
              <a:t>y,z</a:t>
            </a:r>
            <a:r>
              <a:rPr lang="en-US" sz="2000" dirty="0" smtClean="0"/>
              <a:t> &lt;&lt; x. Then 1/R ~ 1/x, and in the phase</a:t>
            </a:r>
            <a:endParaRPr lang="en-US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71093"/>
            <a:ext cx="2413363" cy="782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68156" y="5572626"/>
            <a:ext cx="1809044" cy="128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63091" y="5791200"/>
            <a:ext cx="347056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reeform 12"/>
          <p:cNvSpPr/>
          <p:nvPr/>
        </p:nvSpPr>
        <p:spPr>
          <a:xfrm>
            <a:off x="4005943" y="1652637"/>
            <a:ext cx="587828" cy="271080"/>
          </a:xfrm>
          <a:custGeom>
            <a:avLst/>
            <a:gdLst>
              <a:gd name="connsiteX0" fmla="*/ 587828 w 587828"/>
              <a:gd name="connsiteY0" fmla="*/ 45534 h 271080"/>
              <a:gd name="connsiteX1" fmla="*/ 413657 w 587828"/>
              <a:gd name="connsiteY1" fmla="*/ 23763 h 271080"/>
              <a:gd name="connsiteX2" fmla="*/ 435428 w 587828"/>
              <a:gd name="connsiteY2" fmla="*/ 241477 h 271080"/>
              <a:gd name="connsiteX3" fmla="*/ 326571 w 587828"/>
              <a:gd name="connsiteY3" fmla="*/ 219706 h 271080"/>
              <a:gd name="connsiteX4" fmla="*/ 130628 w 587828"/>
              <a:gd name="connsiteY4" fmla="*/ 110849 h 271080"/>
              <a:gd name="connsiteX5" fmla="*/ 0 w 587828"/>
              <a:gd name="connsiteY5" fmla="*/ 23763 h 271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7828" h="271080">
                <a:moveTo>
                  <a:pt x="587828" y="45534"/>
                </a:moveTo>
                <a:cubicBezTo>
                  <a:pt x="529771" y="38277"/>
                  <a:pt x="467123" y="0"/>
                  <a:pt x="413657" y="23763"/>
                </a:cubicBezTo>
                <a:cubicBezTo>
                  <a:pt x="301162" y="73761"/>
                  <a:pt x="465864" y="200897"/>
                  <a:pt x="435428" y="241477"/>
                </a:cubicBezTo>
                <a:cubicBezTo>
                  <a:pt x="413225" y="271080"/>
                  <a:pt x="362857" y="226963"/>
                  <a:pt x="326571" y="219706"/>
                </a:cubicBezTo>
                <a:cubicBezTo>
                  <a:pt x="229599" y="171220"/>
                  <a:pt x="230857" y="174631"/>
                  <a:pt x="130628" y="110849"/>
                </a:cubicBezTo>
                <a:cubicBezTo>
                  <a:pt x="86478" y="82753"/>
                  <a:pt x="0" y="23763"/>
                  <a:pt x="0" y="23763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636</Words>
  <Application>Microsoft Office PowerPoint</Application>
  <PresentationFormat>On-screen Show (4:3)</PresentationFormat>
  <Paragraphs>70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Diffraction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Diffraction</dc:title>
  <dc:creator>Your User Name</dc:creator>
  <cp:lastModifiedBy>Your User Name</cp:lastModifiedBy>
  <cp:revision>20</cp:revision>
  <dcterms:created xsi:type="dcterms:W3CDTF">2015-09-13T22:30:52Z</dcterms:created>
  <dcterms:modified xsi:type="dcterms:W3CDTF">2015-09-17T00:06:38Z</dcterms:modified>
</cp:coreProperties>
</file>