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62" r:id="rId9"/>
    <p:sldId id="264" r:id="rId10"/>
    <p:sldId id="265" r:id="rId11"/>
    <p:sldId id="266" r:id="rId12"/>
    <p:sldId id="285" r:id="rId13"/>
    <p:sldId id="267" r:id="rId14"/>
    <p:sldId id="268" r:id="rId15"/>
    <p:sldId id="269" r:id="rId16"/>
    <p:sldId id="270" r:id="rId17"/>
    <p:sldId id="271" r:id="rId18"/>
    <p:sldId id="286" r:id="rId19"/>
    <p:sldId id="272" r:id="rId20"/>
    <p:sldId id="273" r:id="rId21"/>
    <p:sldId id="274" r:id="rId22"/>
    <p:sldId id="275" r:id="rId23"/>
    <p:sldId id="276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74BDE-944E-4592-ADAE-35DE10BEF087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6D9AC-E24D-452D-A73D-0D575883C6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3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6D9AC-E24D-452D-A73D-0D575883C61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78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1F30-336D-4A0D-BEE5-EFCB376A3B4F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81A-F2A9-4206-B5B0-C0749CE3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5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1F30-336D-4A0D-BEE5-EFCB376A3B4F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81A-F2A9-4206-B5B0-C0749CE3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1F30-336D-4A0D-BEE5-EFCB376A3B4F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81A-F2A9-4206-B5B0-C0749CE3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1F30-336D-4A0D-BEE5-EFCB376A3B4F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81A-F2A9-4206-B5B0-C0749CE3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7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1F30-336D-4A0D-BEE5-EFCB376A3B4F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81A-F2A9-4206-B5B0-C0749CE3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7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1F30-336D-4A0D-BEE5-EFCB376A3B4F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81A-F2A9-4206-B5B0-C0749CE3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7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1F30-336D-4A0D-BEE5-EFCB376A3B4F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81A-F2A9-4206-B5B0-C0749CE3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9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1F30-336D-4A0D-BEE5-EFCB376A3B4F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81A-F2A9-4206-B5B0-C0749CE3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0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1F30-336D-4A0D-BEE5-EFCB376A3B4F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81A-F2A9-4206-B5B0-C0749CE3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0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1F30-336D-4A0D-BEE5-EFCB376A3B4F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81A-F2A9-4206-B5B0-C0749CE3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8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1F30-336D-4A0D-BEE5-EFCB376A3B4F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181A-F2A9-4206-B5B0-C0749CE3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4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41F30-336D-4A0D-BEE5-EFCB376A3B4F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7181A-F2A9-4206-B5B0-C0749CE3B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3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46.png"/><Relationship Id="rId7" Type="http://schemas.openxmlformats.org/officeDocument/2006/relationships/image" Target="../media/image4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47.png"/><Relationship Id="rId4" Type="http://schemas.openxmlformats.org/officeDocument/2006/relationships/image" Target="../media/image42.png"/><Relationship Id="rId9" Type="http://schemas.openxmlformats.org/officeDocument/2006/relationships/image" Target="../media/image4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Characteristic vibrations of the field.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21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How to calculate squares of field magnitudes</a:t>
            </a:r>
            <a:endParaRPr lang="en-US" sz="3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47"/>
          <a:stretch/>
        </p:blipFill>
        <p:spPr bwMode="auto">
          <a:xfrm>
            <a:off x="3657600" y="1760560"/>
            <a:ext cx="5082209" cy="1027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71600"/>
            <a:ext cx="14304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29718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All terms except those with </a:t>
            </a:r>
            <a:r>
              <a:rPr lang="en-US" sz="2000" b="1" dirty="0" smtClean="0"/>
              <a:t>k</a:t>
            </a:r>
            <a:r>
              <a:rPr lang="en-US" sz="2000" dirty="0" smtClean="0"/>
              <a:t>’ = - </a:t>
            </a:r>
            <a:r>
              <a:rPr lang="en-US" sz="2000" b="1" dirty="0" smtClean="0"/>
              <a:t>k</a:t>
            </a:r>
            <a:r>
              <a:rPr lang="en-US" sz="2000" dirty="0" smtClean="0"/>
              <a:t> vanish on integration due to the </a:t>
            </a:r>
            <a:r>
              <a:rPr lang="en-US" sz="2000" dirty="0" err="1" smtClean="0"/>
              <a:t>Exp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(</a:t>
            </a:r>
            <a:r>
              <a:rPr lang="en-US" sz="2000" b="1" dirty="0" smtClean="0"/>
              <a:t>k</a:t>
            </a:r>
            <a:r>
              <a:rPr lang="en-US" sz="2000" dirty="0" smtClean="0"/>
              <a:t> + </a:t>
            </a:r>
            <a:r>
              <a:rPr lang="en-US" sz="2000" b="1" dirty="0" smtClean="0"/>
              <a:t>k’</a:t>
            </a:r>
            <a:r>
              <a:rPr lang="en-US" sz="2000" dirty="0" smtClean="0"/>
              <a:t>).</a:t>
            </a:r>
            <a:r>
              <a:rPr lang="en-US" sz="2000" b="1" dirty="0" smtClean="0"/>
              <a:t>r</a:t>
            </a:r>
            <a:r>
              <a:rPr lang="en-US" sz="2000" dirty="0" smtClean="0"/>
              <a:t>] oscillating factors.      All </a:t>
            </a:r>
            <a:r>
              <a:rPr lang="en-US" sz="2000" b="1" dirty="0" smtClean="0"/>
              <a:t>r</a:t>
            </a:r>
            <a:r>
              <a:rPr lang="en-US" sz="2000" dirty="0" smtClean="0"/>
              <a:t> dependence disappears.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3431" t="51434" r="6549"/>
          <a:stretch/>
        </p:blipFill>
        <p:spPr bwMode="auto">
          <a:xfrm>
            <a:off x="914400" y="0"/>
            <a:ext cx="7162800" cy="2346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/>
          <p:nvPr/>
        </p:nvGrpSpPr>
        <p:grpSpPr>
          <a:xfrm>
            <a:off x="1328736" y="2477480"/>
            <a:ext cx="5605464" cy="1027720"/>
            <a:chOff x="1328736" y="2654489"/>
            <a:chExt cx="5376864" cy="800101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736" y="2654490"/>
              <a:ext cx="2676525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2654489"/>
              <a:ext cx="2514600" cy="639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6" y="3477505"/>
            <a:ext cx="2862264" cy="86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82"/>
          <a:stretch/>
        </p:blipFill>
        <p:spPr bwMode="auto">
          <a:xfrm>
            <a:off x="4191000" y="3581400"/>
            <a:ext cx="4655227" cy="83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677" y="4648200"/>
            <a:ext cx="3488924" cy="1002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It’s also useful to simplify the cross products but not the time derivatives in </a:t>
            </a:r>
            <a:r>
              <a:rPr lang="en-US" sz="2800" dirty="0" smtClean="0">
                <a:latin typeface="Symbol" panose="05050102010706020507" pitchFamily="18" charset="2"/>
              </a:rPr>
              <a:t>e</a:t>
            </a:r>
            <a:endParaRPr lang="en-US" sz="2800" dirty="0">
              <a:latin typeface="Symbol" panose="05050102010706020507" pitchFamily="18" charset="2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90600" y="1752601"/>
            <a:ext cx="7772400" cy="1295400"/>
            <a:chOff x="990600" y="1752601"/>
            <a:chExt cx="7772400" cy="1295400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2000290"/>
              <a:ext cx="904875" cy="845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9774" y="1752601"/>
              <a:ext cx="4193357" cy="1295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8432" y="1752602"/>
              <a:ext cx="2464568" cy="109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330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1" y="4572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expansion 			can represent standing or running waves, depending on the choice of the harmonic coefficients </a:t>
            </a:r>
            <a:r>
              <a:rPr lang="en-US" sz="2000" b="1" i="1" dirty="0" err="1" smtClean="0"/>
              <a:t>A</a:t>
            </a:r>
            <a:r>
              <a:rPr lang="en-US" sz="2000" b="1" i="1" baseline="-25000" dirty="0" err="1" smtClean="0"/>
              <a:t>k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For running waves:</a:t>
            </a:r>
          </a:p>
          <a:p>
            <a:endParaRPr lang="en-US" sz="2000" dirty="0"/>
          </a:p>
          <a:p>
            <a:endParaRPr lang="en-US" sz="2000" dirty="0" smtClean="0"/>
          </a:p>
          <a:p>
            <a:pPr lvl="1"/>
            <a:r>
              <a:rPr lang="en-US" sz="2000" dirty="0" smtClean="0"/>
              <a:t>with  </a:t>
            </a:r>
            <a:r>
              <a:rPr lang="en-US" sz="2000" b="1" i="1" dirty="0" err="1" smtClean="0"/>
              <a:t>a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~ </a:t>
            </a:r>
            <a:r>
              <a:rPr lang="en-US" sz="2000" dirty="0" err="1" smtClean="0"/>
              <a:t>exp</a:t>
            </a:r>
            <a:r>
              <a:rPr lang="en-US" sz="2000" dirty="0" smtClean="0"/>
              <a:t>[-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>
                <a:latin typeface="Symbol" panose="05050102010706020507" pitchFamily="18" charset="2"/>
              </a:rPr>
              <a:t>w</a:t>
            </a:r>
            <a:r>
              <a:rPr lang="en-US" sz="2000" baseline="-25000" dirty="0" err="1"/>
              <a:t>k</a:t>
            </a:r>
            <a:r>
              <a:rPr lang="en-US" sz="2000" dirty="0" smtClean="0"/>
              <a:t> t],   </a:t>
            </a:r>
            <a:r>
              <a:rPr lang="en-US" sz="2000" dirty="0" err="1" smtClean="0">
                <a:latin typeface="Symbol" panose="05050102010706020507" pitchFamily="18" charset="2"/>
              </a:rPr>
              <a:t>w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= ck.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Then each term in the sum is a function of </a:t>
            </a:r>
            <a:r>
              <a:rPr lang="en-US" sz="2000" b="1" i="1" dirty="0" err="1" smtClean="0"/>
              <a:t>k.r</a:t>
            </a:r>
            <a:r>
              <a:rPr lang="en-US" sz="2000" dirty="0" smtClean="0"/>
              <a:t> – </a:t>
            </a:r>
            <a:r>
              <a:rPr lang="en-US" sz="2000" dirty="0" err="1">
                <a:latin typeface="Symbol" panose="05050102010706020507" pitchFamily="18" charset="2"/>
              </a:rPr>
              <a:t>w</a:t>
            </a:r>
            <a:r>
              <a:rPr lang="en-US" sz="2000" baseline="-25000" dirty="0" err="1"/>
              <a:t>k</a:t>
            </a:r>
            <a:r>
              <a:rPr lang="en-US" sz="2000" dirty="0" err="1" smtClean="0"/>
              <a:t>t</a:t>
            </a:r>
            <a:r>
              <a:rPr lang="en-US" sz="2000" dirty="0" smtClean="0"/>
              <a:t>, 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and each is a wave propagating in the direction of </a:t>
            </a:r>
            <a:r>
              <a:rPr lang="en-US" sz="2000" b="1" i="1" dirty="0" smtClean="0"/>
              <a:t>k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39712"/>
            <a:ext cx="19812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124200" y="2057400"/>
            <a:ext cx="4070459" cy="789070"/>
            <a:chOff x="3124200" y="1281865"/>
            <a:chExt cx="4070459" cy="789070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1281865"/>
              <a:ext cx="3003659" cy="775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1419224"/>
              <a:ext cx="990600" cy="651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Since sum is over both signs of </a:t>
            </a:r>
            <a:r>
              <a:rPr lang="en-US" sz="2000" b="1" dirty="0" smtClean="0"/>
              <a:t>k</a:t>
            </a:r>
            <a:r>
              <a:rPr lang="en-US" sz="2000" dirty="0" smtClean="0"/>
              <a:t>, we can change the sign of </a:t>
            </a:r>
            <a:r>
              <a:rPr lang="en-US" sz="2000" b="1" dirty="0" smtClean="0"/>
              <a:t>k</a:t>
            </a:r>
            <a:r>
              <a:rPr lang="en-US" sz="2000" dirty="0" smtClean="0"/>
              <a:t> in the second term without changing the sum.</a:t>
            </a: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3016154" y="533400"/>
            <a:ext cx="4024891" cy="1066799"/>
            <a:chOff x="3016154" y="1752600"/>
            <a:chExt cx="4024891" cy="1066799"/>
          </a:xfrm>
        </p:grpSpPr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142" y="1752600"/>
              <a:ext cx="2189903" cy="957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6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295"/>
            <a:stretch/>
          </p:blipFill>
          <p:spPr bwMode="auto">
            <a:xfrm>
              <a:off x="3016154" y="1914524"/>
              <a:ext cx="1745341" cy="90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27023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0579" y="1828800"/>
            <a:ext cx="223189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But we started with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lvl="2"/>
            <a:r>
              <a:rPr lang="en-US" sz="2000" dirty="0" smtClean="0"/>
              <a:t>Therefore</a:t>
            </a:r>
          </a:p>
          <a:p>
            <a:pPr lvl="2"/>
            <a:endParaRPr lang="en-US" sz="2000" dirty="0"/>
          </a:p>
          <a:p>
            <a:pPr lvl="2"/>
            <a:r>
              <a:rPr lang="en-US" sz="2000" dirty="0" smtClean="0"/>
              <a:t>and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951" y="2690813"/>
            <a:ext cx="3370649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3412" y="4343574"/>
            <a:ext cx="5105400" cy="975815"/>
            <a:chOff x="990600" y="1752601"/>
            <a:chExt cx="7772400" cy="129540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2000290"/>
              <a:ext cx="904875" cy="845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9774" y="1752601"/>
              <a:ext cx="4193357" cy="1295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8432" y="1752602"/>
              <a:ext cx="2464568" cy="109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73" y="5562600"/>
            <a:ext cx="4306045" cy="924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18233" y="5167337"/>
            <a:ext cx="3825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(terms  </a:t>
            </a:r>
            <a:r>
              <a:rPr lang="en-US" sz="2000" b="1" i="1" dirty="0" err="1" smtClean="0"/>
              <a:t>a</a:t>
            </a:r>
            <a:r>
              <a:rPr lang="en-US" sz="2000" b="1" baseline="-25000" dirty="0" err="1" smtClean="0"/>
              <a:t>k</a:t>
            </a:r>
            <a:r>
              <a:rPr lang="en-US" sz="2000" dirty="0" err="1" smtClean="0"/>
              <a:t>.</a:t>
            </a:r>
            <a:r>
              <a:rPr lang="en-US" sz="2000" b="1" i="1" dirty="0" err="1" smtClean="0"/>
              <a:t>a</a:t>
            </a:r>
            <a:r>
              <a:rPr lang="en-US" sz="2000" b="1" baseline="-25000" dirty="0" smtClean="0"/>
              <a:t>-k</a:t>
            </a:r>
            <a:r>
              <a:rPr lang="en-US" sz="2000" dirty="0" smtClean="0"/>
              <a:t> and </a:t>
            </a:r>
            <a:r>
              <a:rPr lang="en-US" sz="2000" b="1" i="1" dirty="0" err="1" smtClean="0"/>
              <a:t>a</a:t>
            </a:r>
            <a:r>
              <a:rPr lang="en-US" sz="2000" b="1" baseline="-25000" dirty="0" err="1" smtClean="0"/>
              <a:t>k</a:t>
            </a:r>
            <a:r>
              <a:rPr lang="en-US" sz="2000" b="1" baseline="30000" dirty="0"/>
              <a:t> </a:t>
            </a:r>
            <a:r>
              <a:rPr lang="en-US" sz="2000" b="1" dirty="0"/>
              <a:t>*</a:t>
            </a:r>
            <a:r>
              <a:rPr lang="en-US" sz="2000" dirty="0" smtClean="0"/>
              <a:t>.</a:t>
            </a:r>
            <a:r>
              <a:rPr lang="en-US" sz="2000" b="1" i="1" dirty="0" smtClean="0"/>
              <a:t>a</a:t>
            </a:r>
            <a:r>
              <a:rPr lang="en-US" sz="2000" b="1" baseline="-25000" dirty="0" smtClean="0"/>
              <a:t>-k</a:t>
            </a:r>
            <a:r>
              <a:rPr lang="en-US" sz="2000" b="1" dirty="0"/>
              <a:t>*</a:t>
            </a:r>
            <a:r>
              <a:rPr lang="en-US" sz="2000" b="1" baseline="-25000" dirty="0" smtClean="0"/>
              <a:t> </a:t>
            </a:r>
            <a:r>
              <a:rPr lang="en-US" sz="2000" dirty="0" smtClean="0"/>
              <a:t> appear twice with opposite sign)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66339" y="792707"/>
            <a:ext cx="4687045" cy="924224"/>
            <a:chOff x="2590800" y="762000"/>
            <a:chExt cx="4687045" cy="924224"/>
          </a:xfrm>
        </p:grpSpPr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762000"/>
              <a:ext cx="4306045" cy="924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1019324"/>
              <a:ext cx="238125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55" y="1993468"/>
            <a:ext cx="2465825" cy="825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34469" y="1485636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Since sum is over both signs of </a:t>
            </a:r>
            <a:r>
              <a:rPr lang="en-US" sz="2000" b="1" dirty="0" smtClean="0"/>
              <a:t>k</a:t>
            </a:r>
            <a:r>
              <a:rPr lang="en-US" sz="2000" dirty="0" smtClean="0"/>
              <a:t>, we can change the sign of </a:t>
            </a:r>
            <a:r>
              <a:rPr lang="en-US" sz="2000" b="1" dirty="0" smtClean="0"/>
              <a:t>k</a:t>
            </a:r>
            <a:r>
              <a:rPr lang="en-US" sz="2000" dirty="0" smtClean="0"/>
              <a:t> in the second term without changing the sum.</a:t>
            </a:r>
            <a:endParaRPr lang="en-US" sz="2000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67" y="3157466"/>
            <a:ext cx="11684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648147"/>
            <a:ext cx="2261372" cy="923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5831" y="4772055"/>
            <a:ext cx="857170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total energy of the field is the sum of the energies of individual plane waves.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609600"/>
            <a:ext cx="3359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Total momentum of the field =</a:t>
            </a:r>
            <a:endParaRPr lang="en-US" sz="2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715" y="465653"/>
            <a:ext cx="3524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8028"/>
            <a:ext cx="1752600" cy="81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00200"/>
            <a:ext cx="2103496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1971675"/>
            <a:ext cx="2667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901287"/>
            <a:ext cx="16446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2980" y="809655"/>
            <a:ext cx="22098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Momentum density, see section 32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308869" y="1173707"/>
            <a:ext cx="1528659" cy="204717"/>
          </a:xfrm>
          <a:custGeom>
            <a:avLst/>
            <a:gdLst>
              <a:gd name="connsiteX0" fmla="*/ 1528659 w 1528659"/>
              <a:gd name="connsiteY0" fmla="*/ 95535 h 204717"/>
              <a:gd name="connsiteX1" fmla="*/ 955453 w 1528659"/>
              <a:gd name="connsiteY1" fmla="*/ 95535 h 204717"/>
              <a:gd name="connsiteX2" fmla="*/ 873567 w 1528659"/>
              <a:gd name="connsiteY2" fmla="*/ 122830 h 204717"/>
              <a:gd name="connsiteX3" fmla="*/ 750737 w 1528659"/>
              <a:gd name="connsiteY3" fmla="*/ 163774 h 204717"/>
              <a:gd name="connsiteX4" fmla="*/ 668850 w 1528659"/>
              <a:gd name="connsiteY4" fmla="*/ 191069 h 204717"/>
              <a:gd name="connsiteX5" fmla="*/ 627907 w 1528659"/>
              <a:gd name="connsiteY5" fmla="*/ 204717 h 204717"/>
              <a:gd name="connsiteX6" fmla="*/ 395895 w 1528659"/>
              <a:gd name="connsiteY6" fmla="*/ 191069 h 204717"/>
              <a:gd name="connsiteX7" fmla="*/ 327656 w 1528659"/>
              <a:gd name="connsiteY7" fmla="*/ 136478 h 204717"/>
              <a:gd name="connsiteX8" fmla="*/ 286713 w 1528659"/>
              <a:gd name="connsiteY8" fmla="*/ 122830 h 204717"/>
              <a:gd name="connsiteX9" fmla="*/ 163883 w 1528659"/>
              <a:gd name="connsiteY9" fmla="*/ 68239 h 204717"/>
              <a:gd name="connsiteX10" fmla="*/ 41053 w 1528659"/>
              <a:gd name="connsiteY10" fmla="*/ 27296 h 204717"/>
              <a:gd name="connsiteX11" fmla="*/ 110 w 1528659"/>
              <a:gd name="connsiteY11" fmla="*/ 0 h 204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8659" h="204717">
                <a:moveTo>
                  <a:pt x="1528659" y="95535"/>
                </a:moveTo>
                <a:cubicBezTo>
                  <a:pt x="1363070" y="89825"/>
                  <a:pt x="1134421" y="67277"/>
                  <a:pt x="955453" y="95535"/>
                </a:cubicBezTo>
                <a:cubicBezTo>
                  <a:pt x="927033" y="100022"/>
                  <a:pt x="900862" y="113732"/>
                  <a:pt x="873567" y="122830"/>
                </a:cubicBezTo>
                <a:lnTo>
                  <a:pt x="750737" y="163774"/>
                </a:lnTo>
                <a:lnTo>
                  <a:pt x="668850" y="191069"/>
                </a:lnTo>
                <a:lnTo>
                  <a:pt x="627907" y="204717"/>
                </a:lnTo>
                <a:cubicBezTo>
                  <a:pt x="550570" y="200168"/>
                  <a:pt x="472982" y="198778"/>
                  <a:pt x="395895" y="191069"/>
                </a:cubicBezTo>
                <a:cubicBezTo>
                  <a:pt x="327289" y="184208"/>
                  <a:pt x="376731" y="175738"/>
                  <a:pt x="327656" y="136478"/>
                </a:cubicBezTo>
                <a:cubicBezTo>
                  <a:pt x="316422" y="127491"/>
                  <a:pt x="299580" y="129264"/>
                  <a:pt x="286713" y="122830"/>
                </a:cubicBezTo>
                <a:cubicBezTo>
                  <a:pt x="156953" y="57950"/>
                  <a:pt x="375134" y="138655"/>
                  <a:pt x="163883" y="68239"/>
                </a:cubicBezTo>
                <a:lnTo>
                  <a:pt x="41053" y="27296"/>
                </a:lnTo>
                <a:cubicBezTo>
                  <a:pt x="-4206" y="12210"/>
                  <a:pt x="110" y="28034"/>
                  <a:pt x="11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500048" y="3821373"/>
            <a:ext cx="1146412" cy="313975"/>
          </a:xfrm>
          <a:custGeom>
            <a:avLst/>
            <a:gdLst>
              <a:gd name="connsiteX0" fmla="*/ 0 w 1146412"/>
              <a:gd name="connsiteY0" fmla="*/ 0 h 313975"/>
              <a:gd name="connsiteX1" fmla="*/ 13648 w 1146412"/>
              <a:gd name="connsiteY1" fmla="*/ 163773 h 313975"/>
              <a:gd name="connsiteX2" fmla="*/ 54591 w 1146412"/>
              <a:gd name="connsiteY2" fmla="*/ 191069 h 313975"/>
              <a:gd name="connsiteX3" fmla="*/ 232012 w 1146412"/>
              <a:gd name="connsiteY3" fmla="*/ 232012 h 313975"/>
              <a:gd name="connsiteX4" fmla="*/ 300251 w 1146412"/>
              <a:gd name="connsiteY4" fmla="*/ 245660 h 313975"/>
              <a:gd name="connsiteX5" fmla="*/ 846161 w 1146412"/>
              <a:gd name="connsiteY5" fmla="*/ 259308 h 313975"/>
              <a:gd name="connsiteX6" fmla="*/ 955343 w 1146412"/>
              <a:gd name="connsiteY6" fmla="*/ 286603 h 313975"/>
              <a:gd name="connsiteX7" fmla="*/ 1009934 w 1146412"/>
              <a:gd name="connsiteY7" fmla="*/ 300251 h 313975"/>
              <a:gd name="connsiteX8" fmla="*/ 1146412 w 1146412"/>
              <a:gd name="connsiteY8" fmla="*/ 313899 h 31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6412" h="313975">
                <a:moveTo>
                  <a:pt x="0" y="0"/>
                </a:moveTo>
                <a:cubicBezTo>
                  <a:pt x="4549" y="54591"/>
                  <a:pt x="-1401" y="111100"/>
                  <a:pt x="13648" y="163773"/>
                </a:cubicBezTo>
                <a:cubicBezTo>
                  <a:pt x="18154" y="179544"/>
                  <a:pt x="39602" y="184407"/>
                  <a:pt x="54591" y="191069"/>
                </a:cubicBezTo>
                <a:cubicBezTo>
                  <a:pt x="131538" y="225268"/>
                  <a:pt x="147636" y="217949"/>
                  <a:pt x="232012" y="232012"/>
                </a:cubicBezTo>
                <a:cubicBezTo>
                  <a:pt x="254893" y="235826"/>
                  <a:pt x="277077" y="244630"/>
                  <a:pt x="300251" y="245660"/>
                </a:cubicBezTo>
                <a:cubicBezTo>
                  <a:pt x="482098" y="253742"/>
                  <a:pt x="664191" y="254759"/>
                  <a:pt x="846161" y="259308"/>
                </a:cubicBezTo>
                <a:cubicBezTo>
                  <a:pt x="919326" y="283695"/>
                  <a:pt x="856525" y="264643"/>
                  <a:pt x="955343" y="286603"/>
                </a:cubicBezTo>
                <a:cubicBezTo>
                  <a:pt x="973653" y="290672"/>
                  <a:pt x="991480" y="296896"/>
                  <a:pt x="1009934" y="300251"/>
                </a:cubicBezTo>
                <a:cubicBezTo>
                  <a:pt x="1095612" y="315829"/>
                  <a:pt x="1083214" y="313899"/>
                  <a:pt x="1146412" y="31389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46460" y="3434687"/>
            <a:ext cx="249754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Usual relation for momentum of plane wave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83991" y="4876800"/>
            <a:ext cx="210858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Unit vector in direction of </a:t>
            </a:r>
            <a:r>
              <a:rPr lang="en-US" b="1" i="1" dirty="0" smtClean="0"/>
              <a:t>k</a:t>
            </a:r>
            <a:endParaRPr lang="en-US" b="1" i="1" dirty="0"/>
          </a:p>
        </p:txBody>
      </p:sp>
      <p:sp>
        <p:nvSpPr>
          <p:cNvPr id="10" name="Freeform 9"/>
          <p:cNvSpPr/>
          <p:nvPr/>
        </p:nvSpPr>
        <p:spPr>
          <a:xfrm>
            <a:off x="4953900" y="3930555"/>
            <a:ext cx="1733503" cy="1188226"/>
          </a:xfrm>
          <a:custGeom>
            <a:avLst/>
            <a:gdLst>
              <a:gd name="connsiteX0" fmla="*/ 1733503 w 1733503"/>
              <a:gd name="connsiteY0" fmla="*/ 1160060 h 1188226"/>
              <a:gd name="connsiteX1" fmla="*/ 1651616 w 1733503"/>
              <a:gd name="connsiteY1" fmla="*/ 1187355 h 1188226"/>
              <a:gd name="connsiteX2" fmla="*/ 1255831 w 1733503"/>
              <a:gd name="connsiteY2" fmla="*/ 1173708 h 1188226"/>
              <a:gd name="connsiteX3" fmla="*/ 1214888 w 1733503"/>
              <a:gd name="connsiteY3" fmla="*/ 1160060 h 1188226"/>
              <a:gd name="connsiteX4" fmla="*/ 1160297 w 1733503"/>
              <a:gd name="connsiteY4" fmla="*/ 1146412 h 1188226"/>
              <a:gd name="connsiteX5" fmla="*/ 1119354 w 1733503"/>
              <a:gd name="connsiteY5" fmla="*/ 1132764 h 1188226"/>
              <a:gd name="connsiteX6" fmla="*/ 1064763 w 1733503"/>
              <a:gd name="connsiteY6" fmla="*/ 1119117 h 1188226"/>
              <a:gd name="connsiteX7" fmla="*/ 1023819 w 1733503"/>
              <a:gd name="connsiteY7" fmla="*/ 1105469 h 1188226"/>
              <a:gd name="connsiteX8" fmla="*/ 900990 w 1733503"/>
              <a:gd name="connsiteY8" fmla="*/ 1091821 h 1188226"/>
              <a:gd name="connsiteX9" fmla="*/ 860046 w 1733503"/>
              <a:gd name="connsiteY9" fmla="*/ 1078173 h 1188226"/>
              <a:gd name="connsiteX10" fmla="*/ 778160 w 1733503"/>
              <a:gd name="connsiteY10" fmla="*/ 1064526 h 1188226"/>
              <a:gd name="connsiteX11" fmla="*/ 696273 w 1733503"/>
              <a:gd name="connsiteY11" fmla="*/ 1009935 h 1188226"/>
              <a:gd name="connsiteX12" fmla="*/ 641682 w 1733503"/>
              <a:gd name="connsiteY12" fmla="*/ 968991 h 1188226"/>
              <a:gd name="connsiteX13" fmla="*/ 559796 w 1733503"/>
              <a:gd name="connsiteY13" fmla="*/ 914400 h 1188226"/>
              <a:gd name="connsiteX14" fmla="*/ 491557 w 1733503"/>
              <a:gd name="connsiteY14" fmla="*/ 859809 h 1188226"/>
              <a:gd name="connsiteX15" fmla="*/ 450613 w 1733503"/>
              <a:gd name="connsiteY15" fmla="*/ 818866 h 1188226"/>
              <a:gd name="connsiteX16" fmla="*/ 409670 w 1733503"/>
              <a:gd name="connsiteY16" fmla="*/ 791570 h 1188226"/>
              <a:gd name="connsiteX17" fmla="*/ 314136 w 1733503"/>
              <a:gd name="connsiteY17" fmla="*/ 736979 h 1188226"/>
              <a:gd name="connsiteX18" fmla="*/ 245897 w 1733503"/>
              <a:gd name="connsiteY18" fmla="*/ 668741 h 1188226"/>
              <a:gd name="connsiteX19" fmla="*/ 204954 w 1733503"/>
              <a:gd name="connsiteY19" fmla="*/ 614149 h 1188226"/>
              <a:gd name="connsiteX20" fmla="*/ 136715 w 1733503"/>
              <a:gd name="connsiteY20" fmla="*/ 491320 h 1188226"/>
              <a:gd name="connsiteX21" fmla="*/ 82124 w 1733503"/>
              <a:gd name="connsiteY21" fmla="*/ 409433 h 1188226"/>
              <a:gd name="connsiteX22" fmla="*/ 54828 w 1733503"/>
              <a:gd name="connsiteY22" fmla="*/ 368490 h 1188226"/>
              <a:gd name="connsiteX23" fmla="*/ 27533 w 1733503"/>
              <a:gd name="connsiteY23" fmla="*/ 272955 h 1188226"/>
              <a:gd name="connsiteX24" fmla="*/ 13885 w 1733503"/>
              <a:gd name="connsiteY24" fmla="*/ 232012 h 1188226"/>
              <a:gd name="connsiteX25" fmla="*/ 237 w 1733503"/>
              <a:gd name="connsiteY25" fmla="*/ 0 h 1188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33503" h="1188226">
                <a:moveTo>
                  <a:pt x="1733503" y="1160060"/>
                </a:moveTo>
                <a:cubicBezTo>
                  <a:pt x="1706207" y="1169158"/>
                  <a:pt x="1680376" y="1186533"/>
                  <a:pt x="1651616" y="1187355"/>
                </a:cubicBezTo>
                <a:cubicBezTo>
                  <a:pt x="1519663" y="1191125"/>
                  <a:pt x="1387581" y="1181942"/>
                  <a:pt x="1255831" y="1173708"/>
                </a:cubicBezTo>
                <a:cubicBezTo>
                  <a:pt x="1241473" y="1172811"/>
                  <a:pt x="1228720" y="1164012"/>
                  <a:pt x="1214888" y="1160060"/>
                </a:cubicBezTo>
                <a:cubicBezTo>
                  <a:pt x="1196853" y="1154907"/>
                  <a:pt x="1178332" y="1151565"/>
                  <a:pt x="1160297" y="1146412"/>
                </a:cubicBezTo>
                <a:cubicBezTo>
                  <a:pt x="1146465" y="1142460"/>
                  <a:pt x="1133186" y="1136716"/>
                  <a:pt x="1119354" y="1132764"/>
                </a:cubicBezTo>
                <a:cubicBezTo>
                  <a:pt x="1101319" y="1127611"/>
                  <a:pt x="1082798" y="1124270"/>
                  <a:pt x="1064763" y="1119117"/>
                </a:cubicBezTo>
                <a:cubicBezTo>
                  <a:pt x="1050930" y="1115165"/>
                  <a:pt x="1038010" y="1107834"/>
                  <a:pt x="1023819" y="1105469"/>
                </a:cubicBezTo>
                <a:cubicBezTo>
                  <a:pt x="983185" y="1098696"/>
                  <a:pt x="941933" y="1096370"/>
                  <a:pt x="900990" y="1091821"/>
                </a:cubicBezTo>
                <a:cubicBezTo>
                  <a:pt x="887342" y="1087272"/>
                  <a:pt x="874090" y="1081294"/>
                  <a:pt x="860046" y="1078173"/>
                </a:cubicBezTo>
                <a:cubicBezTo>
                  <a:pt x="833033" y="1072170"/>
                  <a:pt x="803703" y="1075169"/>
                  <a:pt x="778160" y="1064526"/>
                </a:cubicBezTo>
                <a:cubicBezTo>
                  <a:pt x="747878" y="1051909"/>
                  <a:pt x="722517" y="1029618"/>
                  <a:pt x="696273" y="1009935"/>
                </a:cubicBezTo>
                <a:cubicBezTo>
                  <a:pt x="678076" y="996287"/>
                  <a:pt x="660317" y="982035"/>
                  <a:pt x="641682" y="968991"/>
                </a:cubicBezTo>
                <a:cubicBezTo>
                  <a:pt x="614807" y="950178"/>
                  <a:pt x="559796" y="914400"/>
                  <a:pt x="559796" y="914400"/>
                </a:cubicBezTo>
                <a:cubicBezTo>
                  <a:pt x="498750" y="822833"/>
                  <a:pt x="570662" y="912546"/>
                  <a:pt x="491557" y="859809"/>
                </a:cubicBezTo>
                <a:cubicBezTo>
                  <a:pt x="475498" y="849103"/>
                  <a:pt x="465440" y="831222"/>
                  <a:pt x="450613" y="818866"/>
                </a:cubicBezTo>
                <a:cubicBezTo>
                  <a:pt x="438012" y="808365"/>
                  <a:pt x="423017" y="801104"/>
                  <a:pt x="409670" y="791570"/>
                </a:cubicBezTo>
                <a:cubicBezTo>
                  <a:pt x="337375" y="739930"/>
                  <a:pt x="380576" y="759126"/>
                  <a:pt x="314136" y="736979"/>
                </a:cubicBezTo>
                <a:cubicBezTo>
                  <a:pt x="241341" y="627790"/>
                  <a:pt x="336887" y="759733"/>
                  <a:pt x="245897" y="668741"/>
                </a:cubicBezTo>
                <a:cubicBezTo>
                  <a:pt x="229813" y="652657"/>
                  <a:pt x="218602" y="632346"/>
                  <a:pt x="204954" y="614149"/>
                </a:cubicBezTo>
                <a:cubicBezTo>
                  <a:pt x="156326" y="468269"/>
                  <a:pt x="208218" y="583253"/>
                  <a:pt x="136715" y="491320"/>
                </a:cubicBezTo>
                <a:cubicBezTo>
                  <a:pt x="116575" y="465425"/>
                  <a:pt x="100321" y="436729"/>
                  <a:pt x="82124" y="409433"/>
                </a:cubicBezTo>
                <a:lnTo>
                  <a:pt x="54828" y="368490"/>
                </a:lnTo>
                <a:cubicBezTo>
                  <a:pt x="22098" y="270294"/>
                  <a:pt x="61817" y="392948"/>
                  <a:pt x="27533" y="272955"/>
                </a:cubicBezTo>
                <a:cubicBezTo>
                  <a:pt x="23581" y="259123"/>
                  <a:pt x="18434" y="245660"/>
                  <a:pt x="13885" y="232012"/>
                </a:cubicBezTo>
                <a:cubicBezTo>
                  <a:pt x="-2932" y="63848"/>
                  <a:pt x="237" y="141254"/>
                  <a:pt x="23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71600" y="4524668"/>
            <a:ext cx="121853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2593075" y="3807725"/>
            <a:ext cx="1624083" cy="832514"/>
          </a:xfrm>
          <a:custGeom>
            <a:avLst/>
            <a:gdLst>
              <a:gd name="connsiteX0" fmla="*/ 0 w 1624083"/>
              <a:gd name="connsiteY0" fmla="*/ 832514 h 832514"/>
              <a:gd name="connsiteX1" fmla="*/ 136477 w 1624083"/>
              <a:gd name="connsiteY1" fmla="*/ 805218 h 832514"/>
              <a:gd name="connsiteX2" fmla="*/ 177421 w 1624083"/>
              <a:gd name="connsiteY2" fmla="*/ 791571 h 832514"/>
              <a:gd name="connsiteX3" fmla="*/ 259307 w 1624083"/>
              <a:gd name="connsiteY3" fmla="*/ 777923 h 832514"/>
              <a:gd name="connsiteX4" fmla="*/ 327546 w 1624083"/>
              <a:gd name="connsiteY4" fmla="*/ 764275 h 832514"/>
              <a:gd name="connsiteX5" fmla="*/ 532262 w 1624083"/>
              <a:gd name="connsiteY5" fmla="*/ 750627 h 832514"/>
              <a:gd name="connsiteX6" fmla="*/ 682388 w 1624083"/>
              <a:gd name="connsiteY6" fmla="*/ 723332 h 832514"/>
              <a:gd name="connsiteX7" fmla="*/ 764274 w 1624083"/>
              <a:gd name="connsiteY7" fmla="*/ 696036 h 832514"/>
              <a:gd name="connsiteX8" fmla="*/ 805218 w 1624083"/>
              <a:gd name="connsiteY8" fmla="*/ 668741 h 832514"/>
              <a:gd name="connsiteX9" fmla="*/ 887104 w 1624083"/>
              <a:gd name="connsiteY9" fmla="*/ 641445 h 832514"/>
              <a:gd name="connsiteX10" fmla="*/ 928047 w 1624083"/>
              <a:gd name="connsiteY10" fmla="*/ 627797 h 832514"/>
              <a:gd name="connsiteX11" fmla="*/ 968991 w 1624083"/>
              <a:gd name="connsiteY11" fmla="*/ 614150 h 832514"/>
              <a:gd name="connsiteX12" fmla="*/ 1009934 w 1624083"/>
              <a:gd name="connsiteY12" fmla="*/ 586854 h 832514"/>
              <a:gd name="connsiteX13" fmla="*/ 1105468 w 1624083"/>
              <a:gd name="connsiteY13" fmla="*/ 559559 h 832514"/>
              <a:gd name="connsiteX14" fmla="*/ 1146412 w 1624083"/>
              <a:gd name="connsiteY14" fmla="*/ 532263 h 832514"/>
              <a:gd name="connsiteX15" fmla="*/ 1228298 w 1624083"/>
              <a:gd name="connsiteY15" fmla="*/ 491320 h 832514"/>
              <a:gd name="connsiteX16" fmla="*/ 1269241 w 1624083"/>
              <a:gd name="connsiteY16" fmla="*/ 450376 h 832514"/>
              <a:gd name="connsiteX17" fmla="*/ 1310185 w 1624083"/>
              <a:gd name="connsiteY17" fmla="*/ 423081 h 832514"/>
              <a:gd name="connsiteX18" fmla="*/ 1351128 w 1624083"/>
              <a:gd name="connsiteY18" fmla="*/ 382138 h 832514"/>
              <a:gd name="connsiteX19" fmla="*/ 1433015 w 1624083"/>
              <a:gd name="connsiteY19" fmla="*/ 354842 h 832514"/>
              <a:gd name="connsiteX20" fmla="*/ 1473958 w 1624083"/>
              <a:gd name="connsiteY20" fmla="*/ 341194 h 832514"/>
              <a:gd name="connsiteX21" fmla="*/ 1528549 w 1624083"/>
              <a:gd name="connsiteY21" fmla="*/ 259308 h 832514"/>
              <a:gd name="connsiteX22" fmla="*/ 1555844 w 1624083"/>
              <a:gd name="connsiteY22" fmla="*/ 218365 h 832514"/>
              <a:gd name="connsiteX23" fmla="*/ 1596788 w 1624083"/>
              <a:gd name="connsiteY23" fmla="*/ 81887 h 832514"/>
              <a:gd name="connsiteX24" fmla="*/ 1610435 w 1624083"/>
              <a:gd name="connsiteY24" fmla="*/ 40944 h 832514"/>
              <a:gd name="connsiteX25" fmla="*/ 1624083 w 1624083"/>
              <a:gd name="connsiteY25" fmla="*/ 0 h 83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624083" h="832514">
                <a:moveTo>
                  <a:pt x="0" y="832514"/>
                </a:moveTo>
                <a:cubicBezTo>
                  <a:pt x="64354" y="821788"/>
                  <a:pt x="79465" y="821507"/>
                  <a:pt x="136477" y="805218"/>
                </a:cubicBezTo>
                <a:cubicBezTo>
                  <a:pt x="150310" y="801266"/>
                  <a:pt x="163377" y="794692"/>
                  <a:pt x="177421" y="791571"/>
                </a:cubicBezTo>
                <a:cubicBezTo>
                  <a:pt x="204434" y="785568"/>
                  <a:pt x="232082" y="782873"/>
                  <a:pt x="259307" y="777923"/>
                </a:cubicBezTo>
                <a:cubicBezTo>
                  <a:pt x="282130" y="773773"/>
                  <a:pt x="304464" y="766583"/>
                  <a:pt x="327546" y="764275"/>
                </a:cubicBezTo>
                <a:cubicBezTo>
                  <a:pt x="395597" y="757470"/>
                  <a:pt x="464023" y="755176"/>
                  <a:pt x="532262" y="750627"/>
                </a:cubicBezTo>
                <a:cubicBezTo>
                  <a:pt x="559000" y="746171"/>
                  <a:pt x="652425" y="731504"/>
                  <a:pt x="682388" y="723332"/>
                </a:cubicBezTo>
                <a:cubicBezTo>
                  <a:pt x="710146" y="715762"/>
                  <a:pt x="740334" y="711995"/>
                  <a:pt x="764274" y="696036"/>
                </a:cubicBezTo>
                <a:cubicBezTo>
                  <a:pt x="777922" y="686938"/>
                  <a:pt x="790229" y="675403"/>
                  <a:pt x="805218" y="668741"/>
                </a:cubicBezTo>
                <a:cubicBezTo>
                  <a:pt x="831510" y="657056"/>
                  <a:pt x="859809" y="650544"/>
                  <a:pt x="887104" y="641445"/>
                </a:cubicBezTo>
                <a:lnTo>
                  <a:pt x="928047" y="627797"/>
                </a:lnTo>
                <a:lnTo>
                  <a:pt x="968991" y="614150"/>
                </a:lnTo>
                <a:cubicBezTo>
                  <a:pt x="982639" y="605051"/>
                  <a:pt x="995263" y="594190"/>
                  <a:pt x="1009934" y="586854"/>
                </a:cubicBezTo>
                <a:cubicBezTo>
                  <a:pt x="1029516" y="577063"/>
                  <a:pt x="1087973" y="563933"/>
                  <a:pt x="1105468" y="559559"/>
                </a:cubicBezTo>
                <a:cubicBezTo>
                  <a:pt x="1119116" y="550460"/>
                  <a:pt x="1131741" y="539599"/>
                  <a:pt x="1146412" y="532263"/>
                </a:cubicBezTo>
                <a:cubicBezTo>
                  <a:pt x="1207961" y="501488"/>
                  <a:pt x="1169633" y="540208"/>
                  <a:pt x="1228298" y="491320"/>
                </a:cubicBezTo>
                <a:cubicBezTo>
                  <a:pt x="1243125" y="478964"/>
                  <a:pt x="1254414" y="462732"/>
                  <a:pt x="1269241" y="450376"/>
                </a:cubicBezTo>
                <a:cubicBezTo>
                  <a:pt x="1281842" y="439875"/>
                  <a:pt x="1297584" y="433582"/>
                  <a:pt x="1310185" y="423081"/>
                </a:cubicBezTo>
                <a:cubicBezTo>
                  <a:pt x="1325012" y="410725"/>
                  <a:pt x="1334256" y="391511"/>
                  <a:pt x="1351128" y="382138"/>
                </a:cubicBezTo>
                <a:cubicBezTo>
                  <a:pt x="1376279" y="368165"/>
                  <a:pt x="1405719" y="363941"/>
                  <a:pt x="1433015" y="354842"/>
                </a:cubicBezTo>
                <a:lnTo>
                  <a:pt x="1473958" y="341194"/>
                </a:lnTo>
                <a:lnTo>
                  <a:pt x="1528549" y="259308"/>
                </a:lnTo>
                <a:lnTo>
                  <a:pt x="1555844" y="218365"/>
                </a:lnTo>
                <a:cubicBezTo>
                  <a:pt x="1576472" y="135856"/>
                  <a:pt x="1563558" y="181577"/>
                  <a:pt x="1596788" y="81887"/>
                </a:cubicBezTo>
                <a:lnTo>
                  <a:pt x="1610435" y="40944"/>
                </a:lnTo>
                <a:lnTo>
                  <a:pt x="162408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61764" y="1377015"/>
            <a:ext cx="4572000" cy="1143000"/>
            <a:chOff x="3124200" y="1281865"/>
            <a:chExt cx="4070459" cy="78907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1281865"/>
              <a:ext cx="3003659" cy="775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1419224"/>
              <a:ext cx="990600" cy="651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2400"/>
            <a:ext cx="3019425" cy="876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304800"/>
            <a:ext cx="5867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Started with function expressed at every point in space in terms of continuous parameters x, y, and z.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694057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Now we have same function expressed in terms of discrete variables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,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y</a:t>
            </a:r>
            <a:r>
              <a:rPr lang="en-US" sz="2000" dirty="0" smtClean="0"/>
              <a:t>, and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z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3335445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(Simple periodic function known at every point of space)</a:t>
            </a:r>
            <a:endParaRPr lang="en-US" sz="2000" dirty="0"/>
          </a:p>
        </p:txBody>
      </p:sp>
      <p:sp>
        <p:nvSpPr>
          <p:cNvPr id="10" name="Freeform 9"/>
          <p:cNvSpPr/>
          <p:nvPr/>
        </p:nvSpPr>
        <p:spPr>
          <a:xfrm>
            <a:off x="6578221" y="2306472"/>
            <a:ext cx="1023582" cy="1201003"/>
          </a:xfrm>
          <a:custGeom>
            <a:avLst/>
            <a:gdLst>
              <a:gd name="connsiteX0" fmla="*/ 818866 w 1023582"/>
              <a:gd name="connsiteY0" fmla="*/ 1201003 h 1201003"/>
              <a:gd name="connsiteX1" fmla="*/ 887104 w 1023582"/>
              <a:gd name="connsiteY1" fmla="*/ 1146412 h 1201003"/>
              <a:gd name="connsiteX2" fmla="*/ 941695 w 1023582"/>
              <a:gd name="connsiteY2" fmla="*/ 1119116 h 1201003"/>
              <a:gd name="connsiteX3" fmla="*/ 955343 w 1023582"/>
              <a:gd name="connsiteY3" fmla="*/ 1078173 h 1201003"/>
              <a:gd name="connsiteX4" fmla="*/ 996286 w 1023582"/>
              <a:gd name="connsiteY4" fmla="*/ 1023582 h 1201003"/>
              <a:gd name="connsiteX5" fmla="*/ 1023582 w 1023582"/>
              <a:gd name="connsiteY5" fmla="*/ 928047 h 1201003"/>
              <a:gd name="connsiteX6" fmla="*/ 1009934 w 1023582"/>
              <a:gd name="connsiteY6" fmla="*/ 723331 h 1201003"/>
              <a:gd name="connsiteX7" fmla="*/ 996286 w 1023582"/>
              <a:gd name="connsiteY7" fmla="*/ 682388 h 1201003"/>
              <a:gd name="connsiteX8" fmla="*/ 928048 w 1023582"/>
              <a:gd name="connsiteY8" fmla="*/ 573206 h 1201003"/>
              <a:gd name="connsiteX9" fmla="*/ 832513 w 1023582"/>
              <a:gd name="connsiteY9" fmla="*/ 477671 h 1201003"/>
              <a:gd name="connsiteX10" fmla="*/ 368489 w 1023582"/>
              <a:gd name="connsiteY10" fmla="*/ 436728 h 1201003"/>
              <a:gd name="connsiteX11" fmla="*/ 218364 w 1023582"/>
              <a:gd name="connsiteY11" fmla="*/ 395785 h 1201003"/>
              <a:gd name="connsiteX12" fmla="*/ 68239 w 1023582"/>
              <a:gd name="connsiteY12" fmla="*/ 272955 h 1201003"/>
              <a:gd name="connsiteX13" fmla="*/ 54591 w 1023582"/>
              <a:gd name="connsiteY13" fmla="*/ 232012 h 1201003"/>
              <a:gd name="connsiteX14" fmla="*/ 0 w 1023582"/>
              <a:gd name="connsiteY14" fmla="*/ 109182 h 1201003"/>
              <a:gd name="connsiteX15" fmla="*/ 0 w 1023582"/>
              <a:gd name="connsiteY15" fmla="*/ 0 h 120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23582" h="1201003">
                <a:moveTo>
                  <a:pt x="818866" y="1201003"/>
                </a:moveTo>
                <a:cubicBezTo>
                  <a:pt x="841612" y="1182806"/>
                  <a:pt x="862867" y="1162570"/>
                  <a:pt x="887104" y="1146412"/>
                </a:cubicBezTo>
                <a:cubicBezTo>
                  <a:pt x="904032" y="1135127"/>
                  <a:pt x="927309" y="1133502"/>
                  <a:pt x="941695" y="1119116"/>
                </a:cubicBezTo>
                <a:cubicBezTo>
                  <a:pt x="951867" y="1108944"/>
                  <a:pt x="948206" y="1090663"/>
                  <a:pt x="955343" y="1078173"/>
                </a:cubicBezTo>
                <a:cubicBezTo>
                  <a:pt x="966628" y="1058424"/>
                  <a:pt x="982638" y="1041779"/>
                  <a:pt x="996286" y="1023582"/>
                </a:cubicBezTo>
                <a:cubicBezTo>
                  <a:pt x="1002722" y="1004275"/>
                  <a:pt x="1023582" y="945183"/>
                  <a:pt x="1023582" y="928047"/>
                </a:cubicBezTo>
                <a:cubicBezTo>
                  <a:pt x="1023582" y="859657"/>
                  <a:pt x="1017487" y="791303"/>
                  <a:pt x="1009934" y="723331"/>
                </a:cubicBezTo>
                <a:cubicBezTo>
                  <a:pt x="1008345" y="709033"/>
                  <a:pt x="1001953" y="695611"/>
                  <a:pt x="996286" y="682388"/>
                </a:cubicBezTo>
                <a:cubicBezTo>
                  <a:pt x="977938" y="639576"/>
                  <a:pt x="959822" y="608157"/>
                  <a:pt x="928048" y="573206"/>
                </a:cubicBezTo>
                <a:cubicBezTo>
                  <a:pt x="897754" y="539882"/>
                  <a:pt x="875238" y="491912"/>
                  <a:pt x="832513" y="477671"/>
                </a:cubicBezTo>
                <a:cubicBezTo>
                  <a:pt x="629707" y="410070"/>
                  <a:pt x="779380" y="451403"/>
                  <a:pt x="368489" y="436728"/>
                </a:cubicBezTo>
                <a:cubicBezTo>
                  <a:pt x="245351" y="405943"/>
                  <a:pt x="294896" y="421294"/>
                  <a:pt x="218364" y="395785"/>
                </a:cubicBezTo>
                <a:cubicBezTo>
                  <a:pt x="93741" y="302318"/>
                  <a:pt x="141350" y="346066"/>
                  <a:pt x="68239" y="272955"/>
                </a:cubicBezTo>
                <a:cubicBezTo>
                  <a:pt x="63690" y="259307"/>
                  <a:pt x="61025" y="244879"/>
                  <a:pt x="54591" y="232012"/>
                </a:cubicBezTo>
                <a:cubicBezTo>
                  <a:pt x="29853" y="182537"/>
                  <a:pt x="0" y="179601"/>
                  <a:pt x="0" y="109182"/>
                </a:cubicBezTo>
                <a:lnTo>
                  <a:pt x="0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906973" y="2470245"/>
            <a:ext cx="2429302" cy="491319"/>
          </a:xfrm>
          <a:custGeom>
            <a:avLst/>
            <a:gdLst>
              <a:gd name="connsiteX0" fmla="*/ 0 w 2429302"/>
              <a:gd name="connsiteY0" fmla="*/ 0 h 491319"/>
              <a:gd name="connsiteX1" fmla="*/ 532263 w 2429302"/>
              <a:gd name="connsiteY1" fmla="*/ 13648 h 491319"/>
              <a:gd name="connsiteX2" fmla="*/ 968991 w 2429302"/>
              <a:gd name="connsiteY2" fmla="*/ 40943 h 491319"/>
              <a:gd name="connsiteX3" fmla="*/ 1037230 w 2429302"/>
              <a:gd name="connsiteY3" fmla="*/ 54591 h 491319"/>
              <a:gd name="connsiteX4" fmla="*/ 1078173 w 2429302"/>
              <a:gd name="connsiteY4" fmla="*/ 68239 h 491319"/>
              <a:gd name="connsiteX5" fmla="*/ 1105469 w 2429302"/>
              <a:gd name="connsiteY5" fmla="*/ 109182 h 491319"/>
              <a:gd name="connsiteX6" fmla="*/ 1091821 w 2429302"/>
              <a:gd name="connsiteY6" fmla="*/ 150125 h 491319"/>
              <a:gd name="connsiteX7" fmla="*/ 1009934 w 2429302"/>
              <a:gd name="connsiteY7" fmla="*/ 191068 h 491319"/>
              <a:gd name="connsiteX8" fmla="*/ 955343 w 2429302"/>
              <a:gd name="connsiteY8" fmla="*/ 204716 h 491319"/>
              <a:gd name="connsiteX9" fmla="*/ 873457 w 2429302"/>
              <a:gd name="connsiteY9" fmla="*/ 232012 h 491319"/>
              <a:gd name="connsiteX10" fmla="*/ 655093 w 2429302"/>
              <a:gd name="connsiteY10" fmla="*/ 245659 h 491319"/>
              <a:gd name="connsiteX11" fmla="*/ 504967 w 2429302"/>
              <a:gd name="connsiteY11" fmla="*/ 286603 h 491319"/>
              <a:gd name="connsiteX12" fmla="*/ 477672 w 2429302"/>
              <a:gd name="connsiteY12" fmla="*/ 327546 h 491319"/>
              <a:gd name="connsiteX13" fmla="*/ 491320 w 2429302"/>
              <a:gd name="connsiteY13" fmla="*/ 368489 h 491319"/>
              <a:gd name="connsiteX14" fmla="*/ 573206 w 2429302"/>
              <a:gd name="connsiteY14" fmla="*/ 395785 h 491319"/>
              <a:gd name="connsiteX15" fmla="*/ 668740 w 2429302"/>
              <a:gd name="connsiteY15" fmla="*/ 436728 h 491319"/>
              <a:gd name="connsiteX16" fmla="*/ 709684 w 2429302"/>
              <a:gd name="connsiteY16" fmla="*/ 464024 h 491319"/>
              <a:gd name="connsiteX17" fmla="*/ 832514 w 2429302"/>
              <a:gd name="connsiteY17" fmla="*/ 477671 h 491319"/>
              <a:gd name="connsiteX18" fmla="*/ 928048 w 2429302"/>
              <a:gd name="connsiteY18" fmla="*/ 491319 h 491319"/>
              <a:gd name="connsiteX19" fmla="*/ 1460311 w 2429302"/>
              <a:gd name="connsiteY19" fmla="*/ 477671 h 491319"/>
              <a:gd name="connsiteX20" fmla="*/ 1637731 w 2429302"/>
              <a:gd name="connsiteY20" fmla="*/ 436728 h 491319"/>
              <a:gd name="connsiteX21" fmla="*/ 1692323 w 2429302"/>
              <a:gd name="connsiteY21" fmla="*/ 423080 h 491319"/>
              <a:gd name="connsiteX22" fmla="*/ 1746914 w 2429302"/>
              <a:gd name="connsiteY22" fmla="*/ 395785 h 491319"/>
              <a:gd name="connsiteX23" fmla="*/ 1787857 w 2429302"/>
              <a:gd name="connsiteY23" fmla="*/ 382137 h 491319"/>
              <a:gd name="connsiteX24" fmla="*/ 1910687 w 2429302"/>
              <a:gd name="connsiteY24" fmla="*/ 313898 h 491319"/>
              <a:gd name="connsiteX25" fmla="*/ 1951630 w 2429302"/>
              <a:gd name="connsiteY25" fmla="*/ 272955 h 491319"/>
              <a:gd name="connsiteX26" fmla="*/ 2033517 w 2429302"/>
              <a:gd name="connsiteY26" fmla="*/ 218364 h 491319"/>
              <a:gd name="connsiteX27" fmla="*/ 2074460 w 2429302"/>
              <a:gd name="connsiteY27" fmla="*/ 191068 h 491319"/>
              <a:gd name="connsiteX28" fmla="*/ 2115403 w 2429302"/>
              <a:gd name="connsiteY28" fmla="*/ 163773 h 491319"/>
              <a:gd name="connsiteX29" fmla="*/ 2156346 w 2429302"/>
              <a:gd name="connsiteY29" fmla="*/ 136477 h 491319"/>
              <a:gd name="connsiteX30" fmla="*/ 2279176 w 2429302"/>
              <a:gd name="connsiteY30" fmla="*/ 95534 h 491319"/>
              <a:gd name="connsiteX31" fmla="*/ 2320120 w 2429302"/>
              <a:gd name="connsiteY31" fmla="*/ 81886 h 491319"/>
              <a:gd name="connsiteX32" fmla="*/ 2361063 w 2429302"/>
              <a:gd name="connsiteY32" fmla="*/ 54591 h 491319"/>
              <a:gd name="connsiteX33" fmla="*/ 2402006 w 2429302"/>
              <a:gd name="connsiteY33" fmla="*/ 40943 h 491319"/>
              <a:gd name="connsiteX34" fmla="*/ 2429302 w 2429302"/>
              <a:gd name="connsiteY34" fmla="*/ 27295 h 49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429302" h="491319">
                <a:moveTo>
                  <a:pt x="0" y="0"/>
                </a:moveTo>
                <a:lnTo>
                  <a:pt x="532263" y="13648"/>
                </a:lnTo>
                <a:cubicBezTo>
                  <a:pt x="751949" y="20513"/>
                  <a:pt x="804203" y="13478"/>
                  <a:pt x="968991" y="40943"/>
                </a:cubicBezTo>
                <a:cubicBezTo>
                  <a:pt x="991872" y="44757"/>
                  <a:pt x="1014726" y="48965"/>
                  <a:pt x="1037230" y="54591"/>
                </a:cubicBezTo>
                <a:cubicBezTo>
                  <a:pt x="1051186" y="58080"/>
                  <a:pt x="1064525" y="63690"/>
                  <a:pt x="1078173" y="68239"/>
                </a:cubicBezTo>
                <a:cubicBezTo>
                  <a:pt x="1087272" y="81887"/>
                  <a:pt x="1102772" y="93003"/>
                  <a:pt x="1105469" y="109182"/>
                </a:cubicBezTo>
                <a:cubicBezTo>
                  <a:pt x="1107834" y="123372"/>
                  <a:pt x="1100808" y="138891"/>
                  <a:pt x="1091821" y="150125"/>
                </a:cubicBezTo>
                <a:cubicBezTo>
                  <a:pt x="1074096" y="172281"/>
                  <a:pt x="1035576" y="183742"/>
                  <a:pt x="1009934" y="191068"/>
                </a:cubicBezTo>
                <a:cubicBezTo>
                  <a:pt x="991899" y="196221"/>
                  <a:pt x="973309" y="199326"/>
                  <a:pt x="955343" y="204716"/>
                </a:cubicBezTo>
                <a:cubicBezTo>
                  <a:pt x="927785" y="212984"/>
                  <a:pt x="902173" y="230217"/>
                  <a:pt x="873457" y="232012"/>
                </a:cubicBezTo>
                <a:lnTo>
                  <a:pt x="655093" y="245659"/>
                </a:lnTo>
                <a:cubicBezTo>
                  <a:pt x="531954" y="276444"/>
                  <a:pt x="581500" y="261092"/>
                  <a:pt x="504967" y="286603"/>
                </a:cubicBezTo>
                <a:cubicBezTo>
                  <a:pt x="495869" y="300251"/>
                  <a:pt x="480368" y="311367"/>
                  <a:pt x="477672" y="327546"/>
                </a:cubicBezTo>
                <a:cubicBezTo>
                  <a:pt x="475307" y="341736"/>
                  <a:pt x="479614" y="360127"/>
                  <a:pt x="491320" y="368489"/>
                </a:cubicBezTo>
                <a:cubicBezTo>
                  <a:pt x="514733" y="385212"/>
                  <a:pt x="549266" y="379825"/>
                  <a:pt x="573206" y="395785"/>
                </a:cubicBezTo>
                <a:cubicBezTo>
                  <a:pt x="629756" y="433484"/>
                  <a:pt x="598236" y="419102"/>
                  <a:pt x="668740" y="436728"/>
                </a:cubicBezTo>
                <a:cubicBezTo>
                  <a:pt x="682388" y="445827"/>
                  <a:pt x="693771" y="460046"/>
                  <a:pt x="709684" y="464024"/>
                </a:cubicBezTo>
                <a:cubicBezTo>
                  <a:pt x="749649" y="474015"/>
                  <a:pt x="791637" y="472561"/>
                  <a:pt x="832514" y="477671"/>
                </a:cubicBezTo>
                <a:cubicBezTo>
                  <a:pt x="864434" y="481661"/>
                  <a:pt x="896203" y="486770"/>
                  <a:pt x="928048" y="491319"/>
                </a:cubicBezTo>
                <a:lnTo>
                  <a:pt x="1460311" y="477671"/>
                </a:lnTo>
                <a:cubicBezTo>
                  <a:pt x="1575369" y="472669"/>
                  <a:pt x="1533341" y="462825"/>
                  <a:pt x="1637731" y="436728"/>
                </a:cubicBezTo>
                <a:cubicBezTo>
                  <a:pt x="1655928" y="432179"/>
                  <a:pt x="1674760" y="429666"/>
                  <a:pt x="1692323" y="423080"/>
                </a:cubicBezTo>
                <a:cubicBezTo>
                  <a:pt x="1711372" y="415937"/>
                  <a:pt x="1728214" y="403799"/>
                  <a:pt x="1746914" y="395785"/>
                </a:cubicBezTo>
                <a:cubicBezTo>
                  <a:pt x="1760137" y="390118"/>
                  <a:pt x="1775281" y="389123"/>
                  <a:pt x="1787857" y="382137"/>
                </a:cubicBezTo>
                <a:cubicBezTo>
                  <a:pt x="1928639" y="303924"/>
                  <a:pt x="1818042" y="344780"/>
                  <a:pt x="1910687" y="313898"/>
                </a:cubicBezTo>
                <a:cubicBezTo>
                  <a:pt x="1924335" y="300250"/>
                  <a:pt x="1936395" y="284804"/>
                  <a:pt x="1951630" y="272955"/>
                </a:cubicBezTo>
                <a:cubicBezTo>
                  <a:pt x="1977525" y="252815"/>
                  <a:pt x="2006221" y="236561"/>
                  <a:pt x="2033517" y="218364"/>
                </a:cubicBezTo>
                <a:lnTo>
                  <a:pt x="2074460" y="191068"/>
                </a:lnTo>
                <a:lnTo>
                  <a:pt x="2115403" y="163773"/>
                </a:lnTo>
                <a:cubicBezTo>
                  <a:pt x="2129051" y="154674"/>
                  <a:pt x="2140785" y="141664"/>
                  <a:pt x="2156346" y="136477"/>
                </a:cubicBezTo>
                <a:lnTo>
                  <a:pt x="2279176" y="95534"/>
                </a:lnTo>
                <a:cubicBezTo>
                  <a:pt x="2292824" y="90985"/>
                  <a:pt x="2308150" y="89866"/>
                  <a:pt x="2320120" y="81886"/>
                </a:cubicBezTo>
                <a:cubicBezTo>
                  <a:pt x="2333768" y="72788"/>
                  <a:pt x="2346392" y="61926"/>
                  <a:pt x="2361063" y="54591"/>
                </a:cubicBezTo>
                <a:cubicBezTo>
                  <a:pt x="2373930" y="48157"/>
                  <a:pt x="2388649" y="46286"/>
                  <a:pt x="2402006" y="40943"/>
                </a:cubicBezTo>
                <a:cubicBezTo>
                  <a:pt x="2411451" y="37165"/>
                  <a:pt x="2420203" y="31844"/>
                  <a:pt x="2429302" y="2729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Put field equations into canonical form by transforming the coefficients </a:t>
            </a:r>
            <a:r>
              <a:rPr lang="en-US" sz="2800" b="1" i="1" dirty="0" err="1" smtClean="0"/>
              <a:t>a</a:t>
            </a:r>
            <a:r>
              <a:rPr lang="en-US" sz="2800" b="1" i="1" baseline="-25000" dirty="0" err="1" smtClean="0"/>
              <a:t>k</a:t>
            </a:r>
            <a:endParaRPr lang="en-US" sz="2800" b="1" i="1" baseline="-25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6357" t="59370" r="18354"/>
          <a:stretch/>
        </p:blipFill>
        <p:spPr bwMode="auto">
          <a:xfrm>
            <a:off x="1987215" y="3352800"/>
            <a:ext cx="636465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25695" y="2590800"/>
            <a:ext cx="2626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Define new coefficients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838200" y="6026753"/>
            <a:ext cx="5867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(discrete set of generalized coordinates and momenta)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7064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92162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Then the Hamiltonian (energy) of the field is expressed as</a:t>
            </a:r>
            <a:endParaRPr lang="en-US" sz="2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5940743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2362200"/>
            <a:ext cx="68506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Hamilton’s equations are the “equations of motion” for the field</a:t>
            </a:r>
            <a:endParaRPr lang="en-US" sz="20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90850"/>
            <a:ext cx="1781175" cy="1092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4083304"/>
            <a:ext cx="22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coincides with </a:t>
            </a:r>
            <a:endParaRPr lang="en-US" sz="2000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623" y="4602256"/>
            <a:ext cx="1518377" cy="807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5924490"/>
            <a:ext cx="8248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which can therefor be considered a consequence of the equations of motion.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077200" y="1447800"/>
            <a:ext cx="67518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(HW)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Suppose electromagnetic fields only, no charges, </a:t>
            </a:r>
            <a:br>
              <a:rPr lang="en-US" sz="2800" dirty="0" smtClean="0"/>
            </a:br>
            <a:r>
              <a:rPr lang="en-US" sz="2800" dirty="0" smtClean="0"/>
              <a:t>finite volume V = A x B x C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752599"/>
            <a:ext cx="41962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Vector potential</a:t>
            </a:r>
          </a:p>
          <a:p>
            <a:endParaRPr lang="en-US" sz="2000" dirty="0" smtClean="0"/>
          </a:p>
          <a:p>
            <a:r>
              <a:rPr lang="en-US" sz="2000" b="1" dirty="0" smtClean="0"/>
              <a:t>A</a:t>
            </a:r>
            <a:r>
              <a:rPr lang="en-US" sz="2000" dirty="0" smtClean="0"/>
              <a:t>(</a:t>
            </a:r>
            <a:r>
              <a:rPr lang="en-US" sz="2000" b="1" dirty="0" err="1" smtClean="0"/>
              <a:t>r</a:t>
            </a:r>
            <a:r>
              <a:rPr lang="en-US" sz="2000" dirty="0" err="1" smtClean="0"/>
              <a:t>,t</a:t>
            </a:r>
            <a:r>
              <a:rPr lang="en-US" sz="2000" dirty="0" smtClean="0"/>
              <a:t>) =          A(t) </a:t>
            </a:r>
            <a:r>
              <a:rPr lang="en-US" sz="2000" dirty="0" err="1" smtClean="0"/>
              <a:t>Exp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b="1" dirty="0" smtClean="0"/>
              <a:t>k</a:t>
            </a:r>
            <a:r>
              <a:rPr lang="en-US" sz="2000" dirty="0" smtClean="0"/>
              <a:t> . </a:t>
            </a:r>
            <a:r>
              <a:rPr lang="en-US" sz="2000" b="1" dirty="0" smtClean="0"/>
              <a:t>r</a:t>
            </a:r>
            <a:r>
              <a:rPr lang="en-US" sz="2000" dirty="0" smtClean="0"/>
              <a:t>)]         (real) </a:t>
            </a:r>
            <a:endParaRPr lang="en-US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87"/>
          <a:stretch/>
        </p:blipFill>
        <p:spPr bwMode="auto">
          <a:xfrm>
            <a:off x="2008480" y="2314575"/>
            <a:ext cx="35372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4086225"/>
            <a:ext cx="4371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3200400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Boundary conditions:  </a:t>
            </a:r>
          </a:p>
          <a:p>
            <a:pPr algn="ctr"/>
            <a:r>
              <a:rPr lang="en-US" sz="2000" dirty="0" smtClean="0"/>
              <a:t>An integral number of waves fits between walls of box in each direction</a:t>
            </a:r>
            <a:endParaRPr lang="en-US" sz="20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720" y="5105400"/>
            <a:ext cx="24669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208000" y="5257800"/>
            <a:ext cx="84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 that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51193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, etc.  With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smtClean="0"/>
              <a:t> = positive or negative integer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1371600"/>
            <a:ext cx="6208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Fields can be expanded in triple Fourier series in </a:t>
            </a:r>
            <a:r>
              <a:rPr lang="en-US" sz="2000" dirty="0" err="1" smtClean="0"/>
              <a:t>x,y</a:t>
            </a:r>
            <a:r>
              <a:rPr lang="en-US" sz="2000" dirty="0" smtClean="0"/>
              <a:t>, and z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389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666690"/>
            <a:ext cx="3363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other Hamilton’s equation</a:t>
            </a:r>
            <a:endParaRPr lang="en-US" sz="2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143000"/>
            <a:ext cx="226771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2819400"/>
            <a:ext cx="706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gives</a:t>
            </a:r>
            <a:endParaRPr lang="en-US" sz="20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436" y="3114674"/>
            <a:ext cx="3527714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4343400"/>
            <a:ext cx="5974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is the same differential equation satisfied by the </a:t>
            </a:r>
            <a:r>
              <a:rPr lang="en-US" sz="2000" b="1" i="1" dirty="0" err="1" smtClean="0"/>
              <a:t>A</a:t>
            </a:r>
            <a:r>
              <a:rPr lang="en-US" sz="2000" b="1" i="1" baseline="-25000" dirty="0" err="1" smtClean="0"/>
              <a:t>k</a:t>
            </a:r>
            <a:endParaRPr lang="en-US" sz="2000" b="1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09600"/>
            <a:ext cx="69029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Since </a:t>
            </a:r>
            <a:r>
              <a:rPr lang="en-US" sz="2000" b="1" i="1" dirty="0" err="1" smtClean="0"/>
              <a:t>A</a:t>
            </a:r>
            <a:r>
              <a:rPr lang="en-US" sz="2000" b="1" i="1" baseline="-25000" dirty="0" err="1" smtClean="0"/>
              <a:t>k</a:t>
            </a:r>
            <a:r>
              <a:rPr lang="en-US" sz="2000" dirty="0" smtClean="0"/>
              <a:t> was perpendicular to </a:t>
            </a:r>
            <a:r>
              <a:rPr lang="en-US" sz="2000" b="1" dirty="0" smtClean="0"/>
              <a:t>k</a:t>
            </a:r>
            <a:r>
              <a:rPr lang="en-US" sz="2000" dirty="0" smtClean="0"/>
              <a:t>, </a:t>
            </a:r>
            <a:r>
              <a:rPr lang="en-US" sz="2000" b="1" i="1" dirty="0" err="1" smtClean="0"/>
              <a:t>a</a:t>
            </a:r>
            <a:r>
              <a:rPr lang="en-US" sz="2000" b="1" i="1" baseline="-25000" dirty="0" err="1" smtClean="0"/>
              <a:t>k</a:t>
            </a:r>
            <a:r>
              <a:rPr lang="en-US" sz="2000" dirty="0" smtClean="0"/>
              <a:t> is too, and so are </a:t>
            </a:r>
            <a:r>
              <a:rPr lang="en-US" sz="2000" b="1" i="1" dirty="0" err="1" smtClean="0"/>
              <a:t>Q</a:t>
            </a:r>
            <a:r>
              <a:rPr lang="en-US" sz="2000" b="1" i="1" baseline="-25000" dirty="0" err="1" smtClean="0"/>
              <a:t>k</a:t>
            </a:r>
            <a:r>
              <a:rPr lang="en-US" sz="2000" dirty="0" smtClean="0"/>
              <a:t> and </a:t>
            </a:r>
            <a:r>
              <a:rPr lang="en-US" sz="2000" b="1" i="1" dirty="0" err="1" smtClean="0"/>
              <a:t>P</a:t>
            </a:r>
            <a:r>
              <a:rPr lang="en-US" sz="2000" b="1" i="1" baseline="-25000" dirty="0" err="1" smtClean="0"/>
              <a:t>k</a:t>
            </a:r>
            <a:r>
              <a:rPr lang="en-US" sz="2000" dirty="0" smtClean="0"/>
              <a:t> . 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1" y="16764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Therefore, </a:t>
            </a:r>
            <a:r>
              <a:rPr lang="en-US" sz="2000" b="1" i="1" dirty="0" err="1"/>
              <a:t>Q</a:t>
            </a:r>
            <a:r>
              <a:rPr lang="en-US" sz="2000" b="1" i="1" baseline="-25000" dirty="0" err="1"/>
              <a:t>k</a:t>
            </a:r>
            <a:r>
              <a:rPr lang="en-US" sz="2000" dirty="0"/>
              <a:t> and </a:t>
            </a:r>
            <a:r>
              <a:rPr lang="en-US" sz="2000" b="1" i="1" dirty="0" err="1"/>
              <a:t>P</a:t>
            </a:r>
            <a:r>
              <a:rPr lang="en-US" sz="2000" b="1" i="1" baseline="-25000" dirty="0" err="1"/>
              <a:t>k</a:t>
            </a:r>
            <a:r>
              <a:rPr lang="en-US" sz="2000" dirty="0"/>
              <a:t> </a:t>
            </a:r>
            <a:r>
              <a:rPr lang="en-US" sz="2000" dirty="0" smtClean="0"/>
              <a:t>each has 2 independent components giving the polarization of each traveling wave component </a:t>
            </a:r>
            <a:r>
              <a:rPr lang="en-US" sz="2000" b="1" dirty="0" smtClean="0"/>
              <a:t>k </a:t>
            </a:r>
            <a:r>
              <a:rPr lang="en-US" sz="2000" dirty="0" smtClean="0"/>
              <a:t>in the sum</a:t>
            </a:r>
            <a:endParaRPr lang="en-US" sz="2000" b="1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149" y="2967854"/>
            <a:ext cx="2628900" cy="115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72200" y="3352800"/>
            <a:ext cx="1516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Same for </a:t>
            </a:r>
            <a:r>
              <a:rPr lang="en-US" sz="2000" b="1" i="1" dirty="0" err="1"/>
              <a:t>P</a:t>
            </a:r>
            <a:r>
              <a:rPr lang="en-US" sz="2000" b="1" i="1" baseline="-25000" dirty="0" err="1"/>
              <a:t>k</a:t>
            </a:r>
            <a:r>
              <a:rPr lang="en-US" sz="2000" b="1" i="1" baseline="-25000" dirty="0"/>
              <a:t> 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360" y="4528627"/>
            <a:ext cx="2060840" cy="1006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400" y="4124570"/>
            <a:ext cx="420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</a:t>
            </a:r>
            <a:endParaRPr lang="en-US" sz="2000" dirty="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17" t="12579" b="12218"/>
          <a:stretch/>
        </p:blipFill>
        <p:spPr bwMode="auto">
          <a:xfrm>
            <a:off x="6172199" y="5418162"/>
            <a:ext cx="2831397" cy="116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7"/>
          <p:cNvSpPr/>
          <p:nvPr/>
        </p:nvSpPr>
        <p:spPr>
          <a:xfrm>
            <a:off x="4979751" y="5445457"/>
            <a:ext cx="1189037" cy="518615"/>
          </a:xfrm>
          <a:custGeom>
            <a:avLst/>
            <a:gdLst>
              <a:gd name="connsiteX0" fmla="*/ 1189037 w 1189037"/>
              <a:gd name="connsiteY0" fmla="*/ 518615 h 518615"/>
              <a:gd name="connsiteX1" fmla="*/ 711365 w 1189037"/>
              <a:gd name="connsiteY1" fmla="*/ 504967 h 518615"/>
              <a:gd name="connsiteX2" fmla="*/ 574888 w 1189037"/>
              <a:gd name="connsiteY2" fmla="*/ 491319 h 518615"/>
              <a:gd name="connsiteX3" fmla="*/ 397467 w 1189037"/>
              <a:gd name="connsiteY3" fmla="*/ 464024 h 518615"/>
              <a:gd name="connsiteX4" fmla="*/ 356524 w 1189037"/>
              <a:gd name="connsiteY4" fmla="*/ 450376 h 518615"/>
              <a:gd name="connsiteX5" fmla="*/ 233694 w 1189037"/>
              <a:gd name="connsiteY5" fmla="*/ 423080 h 518615"/>
              <a:gd name="connsiteX6" fmla="*/ 151807 w 1189037"/>
              <a:gd name="connsiteY6" fmla="*/ 395785 h 518615"/>
              <a:gd name="connsiteX7" fmla="*/ 110864 w 1189037"/>
              <a:gd name="connsiteY7" fmla="*/ 368489 h 518615"/>
              <a:gd name="connsiteX8" fmla="*/ 83568 w 1189037"/>
              <a:gd name="connsiteY8" fmla="*/ 327546 h 518615"/>
              <a:gd name="connsiteX9" fmla="*/ 42625 w 1189037"/>
              <a:gd name="connsiteY9" fmla="*/ 286603 h 518615"/>
              <a:gd name="connsiteX10" fmla="*/ 1682 w 1189037"/>
              <a:gd name="connsiteY10" fmla="*/ 204716 h 518615"/>
              <a:gd name="connsiteX11" fmla="*/ 1682 w 1189037"/>
              <a:gd name="connsiteY11" fmla="*/ 0 h 51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9037" h="518615">
                <a:moveTo>
                  <a:pt x="1189037" y="518615"/>
                </a:moveTo>
                <a:lnTo>
                  <a:pt x="711365" y="504967"/>
                </a:lnTo>
                <a:cubicBezTo>
                  <a:pt x="665691" y="502937"/>
                  <a:pt x="620294" y="496661"/>
                  <a:pt x="574888" y="491319"/>
                </a:cubicBezTo>
                <a:cubicBezTo>
                  <a:pt x="515192" y="484296"/>
                  <a:pt x="456690" y="473894"/>
                  <a:pt x="397467" y="464024"/>
                </a:cubicBezTo>
                <a:cubicBezTo>
                  <a:pt x="383819" y="459475"/>
                  <a:pt x="370480" y="453865"/>
                  <a:pt x="356524" y="450376"/>
                </a:cubicBezTo>
                <a:cubicBezTo>
                  <a:pt x="278588" y="430892"/>
                  <a:pt x="303758" y="444099"/>
                  <a:pt x="233694" y="423080"/>
                </a:cubicBezTo>
                <a:cubicBezTo>
                  <a:pt x="206135" y="414812"/>
                  <a:pt x="175747" y="411745"/>
                  <a:pt x="151807" y="395785"/>
                </a:cubicBezTo>
                <a:lnTo>
                  <a:pt x="110864" y="368489"/>
                </a:lnTo>
                <a:cubicBezTo>
                  <a:pt x="101765" y="354841"/>
                  <a:pt x="94069" y="340147"/>
                  <a:pt x="83568" y="327546"/>
                </a:cubicBezTo>
                <a:cubicBezTo>
                  <a:pt x="71212" y="312719"/>
                  <a:pt x="54981" y="301430"/>
                  <a:pt x="42625" y="286603"/>
                </a:cubicBezTo>
                <a:cubicBezTo>
                  <a:pt x="27155" y="268039"/>
                  <a:pt x="3147" y="231094"/>
                  <a:pt x="1682" y="204716"/>
                </a:cubicBezTo>
                <a:cubicBezTo>
                  <a:pt x="-2103" y="136582"/>
                  <a:pt x="1682" y="68239"/>
                  <a:pt x="1682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751" y="5829869"/>
            <a:ext cx="4187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Each independent term corresponds to one traveling wave of definite </a:t>
            </a:r>
            <a:r>
              <a:rPr lang="en-US" sz="2000" dirty="0" err="1" smtClean="0"/>
              <a:t>wavevector</a:t>
            </a:r>
            <a:r>
              <a:rPr lang="en-US" sz="2000" dirty="0" smtClean="0"/>
              <a:t> and polarization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4800600"/>
            <a:ext cx="249908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“Oscillator expansion”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668" y="2209800"/>
            <a:ext cx="39793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668" y="3352800"/>
            <a:ext cx="330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1066351"/>
            <a:ext cx="6977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Inverse relationships.  (Look like raising and lowering operators!)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56" y="1905000"/>
            <a:ext cx="7531244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56" y="2971799"/>
            <a:ext cx="7759844" cy="317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2600" y="762000"/>
            <a:ext cx="1218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Assignments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(10 </a:t>
            </a:r>
            <a:r>
              <a:rPr lang="en-US" sz="2800" dirty="0"/>
              <a:t>minute white-board </a:t>
            </a:r>
            <a:r>
              <a:rPr lang="en-US" sz="2800" dirty="0" smtClean="0"/>
              <a:t>presentations)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the 3 derivations indicated in the slides.</a:t>
            </a:r>
          </a:p>
          <a:p>
            <a:r>
              <a:rPr lang="en-US" smtClean="0"/>
              <a:t>Describe </a:t>
            </a:r>
            <a:r>
              <a:rPr lang="en-US" dirty="0" smtClean="0"/>
              <a:t>the quantization of EM field and how we get from waves to photons (see LL5 secs 2,3)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685800"/>
            <a:ext cx="7199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condition that A is real means that ± </a:t>
            </a:r>
            <a:r>
              <a:rPr lang="en-US" sz="2000" b="1" dirty="0" smtClean="0"/>
              <a:t>k</a:t>
            </a:r>
            <a:r>
              <a:rPr lang="en-US" sz="2000" dirty="0" smtClean="0"/>
              <a:t> pairs in sum must satisfy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0"/>
            <a:ext cx="52197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2971800"/>
            <a:ext cx="15525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80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95400"/>
            <a:ext cx="1451429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2362200" y="2057400"/>
            <a:ext cx="4600575" cy="838338"/>
            <a:chOff x="2600759" y="2286000"/>
            <a:chExt cx="4600575" cy="838338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0759" y="2376626"/>
              <a:ext cx="127635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7109" y="2286000"/>
              <a:ext cx="104775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4859" y="2333763"/>
              <a:ext cx="2276475" cy="7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086100"/>
            <a:ext cx="3556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75" y="4038600"/>
            <a:ext cx="27146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515" y="4876800"/>
            <a:ext cx="5905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986165"/>
            <a:ext cx="14668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0" y="5791200"/>
            <a:ext cx="4462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Complex coefficients </a:t>
            </a:r>
            <a:r>
              <a:rPr lang="en-US" sz="2000" b="1" dirty="0" err="1" smtClean="0"/>
              <a:t>A</a:t>
            </a:r>
            <a:r>
              <a:rPr lang="en-US" sz="2000" b="1" baseline="-25000" dirty="0" err="1" smtClean="0"/>
              <a:t>k</a:t>
            </a:r>
            <a:r>
              <a:rPr lang="en-US" sz="2000" dirty="0" smtClean="0"/>
              <a:t> are perpendicular to the </a:t>
            </a:r>
            <a:r>
              <a:rPr lang="en-US" sz="2000" dirty="0" err="1" smtClean="0"/>
              <a:t>wavevectors</a:t>
            </a:r>
            <a:r>
              <a:rPr lang="en-US" sz="2000" dirty="0"/>
              <a:t> </a:t>
            </a:r>
            <a:r>
              <a:rPr lang="en-US" sz="2000" b="1" dirty="0" smtClean="0"/>
              <a:t>k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We have freedom to choose gauge:</a:t>
            </a:r>
            <a:br>
              <a:rPr lang="en-US" sz="2800" dirty="0" smtClean="0"/>
            </a:br>
            <a:r>
              <a:rPr lang="en-US" sz="2800" dirty="0" smtClean="0"/>
              <a:t>Coulomb Gauge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500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Substitute the expansion of </a:t>
            </a:r>
            <a:r>
              <a:rPr lang="en-US" sz="2800" b="1" i="1" dirty="0" smtClean="0"/>
              <a:t>A</a:t>
            </a:r>
            <a:r>
              <a:rPr lang="en-US" sz="2800" dirty="0" smtClean="0"/>
              <a:t> for waves in a box into the wave equation </a:t>
            </a:r>
            <a:br>
              <a:rPr lang="en-US" sz="2800" dirty="0" smtClean="0"/>
            </a:br>
            <a:r>
              <a:rPr lang="en-US" sz="2800" b="1" i="1" dirty="0" smtClean="0"/>
              <a:t>A</a:t>
            </a:r>
            <a:r>
              <a:rPr lang="en-US" sz="2800" dirty="0" smtClean="0"/>
              <a:t> = 0	(46.7)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58388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95600"/>
            <a:ext cx="39052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1" y="3907423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Differential equation for coefficients </a:t>
            </a:r>
            <a:r>
              <a:rPr lang="en-US" sz="2000" b="1" dirty="0" err="1" smtClean="0"/>
              <a:t>A</a:t>
            </a:r>
            <a:r>
              <a:rPr lang="en-US" sz="2000" b="1" baseline="-25000" dirty="0" err="1" smtClean="0"/>
              <a:t>k</a:t>
            </a:r>
            <a:r>
              <a:rPr lang="en-US" sz="2000" dirty="0" smtClean="0"/>
              <a:t>(t)</a:t>
            </a:r>
            <a:endParaRPr lang="en-US" sz="2000" dirty="0"/>
          </a:p>
        </p:txBody>
      </p:sp>
      <p:sp>
        <p:nvSpPr>
          <p:cNvPr id="5" name="Right Arrow 4"/>
          <p:cNvSpPr/>
          <p:nvPr/>
        </p:nvSpPr>
        <p:spPr>
          <a:xfrm>
            <a:off x="4161357" y="4114800"/>
            <a:ext cx="410643" cy="293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38600" y="4934634"/>
            <a:ext cx="40124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Simple harmonic oscillator equation:</a:t>
            </a:r>
          </a:p>
          <a:p>
            <a:r>
              <a:rPr lang="en-US" sz="2000" b="1" dirty="0" err="1" smtClean="0"/>
              <a:t>A</a:t>
            </a:r>
            <a:r>
              <a:rPr lang="en-US" sz="2000" b="1" baseline="-25000" dirty="0" err="1" smtClean="0"/>
              <a:t>k</a:t>
            </a:r>
            <a:r>
              <a:rPr lang="en-US" sz="2000" dirty="0" smtClean="0"/>
              <a:t>(t) are harmonic functions of time.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3429000" y="11430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2095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large volumes,</a:t>
            </a:r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005" y="381000"/>
            <a:ext cx="15716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38600" y="457200"/>
            <a:ext cx="3597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</a:t>
            </a:r>
            <a:r>
              <a:rPr lang="en-US" sz="2000" dirty="0" smtClean="0"/>
              <a:t>s very close to its adjacent value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853" y="322778"/>
            <a:ext cx="7143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1" y="1276964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Since the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 differ by unity, the number of possible values of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 within </a:t>
            </a:r>
            <a:r>
              <a:rPr lang="en-US" sz="2000" dirty="0" err="1" smtClean="0">
                <a:latin typeface="Symbol" panose="05050102010706020507" pitchFamily="18" charset="2"/>
              </a:rPr>
              <a:t>D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 is the number of possible values taken by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, namely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759" y="2374726"/>
            <a:ext cx="3427123" cy="901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3581400"/>
            <a:ext cx="7649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total number of values  for </a:t>
            </a:r>
            <a:r>
              <a:rPr lang="en-US" sz="2000" b="1" dirty="0" smtClean="0"/>
              <a:t>k</a:t>
            </a:r>
            <a:r>
              <a:rPr lang="en-US" sz="2000" dirty="0" smtClean="0"/>
              <a:t> within the intervals </a:t>
            </a:r>
            <a:r>
              <a:rPr lang="en-US" sz="2000" dirty="0" err="1" smtClean="0">
                <a:latin typeface="Symbol" panose="05050102010706020507" pitchFamily="18" charset="2"/>
              </a:rPr>
              <a:t>D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, </a:t>
            </a:r>
            <a:r>
              <a:rPr lang="en-US" sz="2000" dirty="0" err="1" smtClean="0">
                <a:latin typeface="Symbol" panose="05050102010706020507" pitchFamily="18" charset="2"/>
              </a:rPr>
              <a:t>D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y</a:t>
            </a:r>
            <a:r>
              <a:rPr lang="en-US" sz="2000" dirty="0" smtClean="0"/>
              <a:t>, and </a:t>
            </a:r>
            <a:r>
              <a:rPr lang="en-US" sz="2000" dirty="0" err="1" smtClean="0">
                <a:latin typeface="Symbol" panose="05050102010706020507" pitchFamily="18" charset="2"/>
              </a:rPr>
              <a:t>D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z</a:t>
            </a:r>
            <a:r>
              <a:rPr lang="en-US" sz="2000" dirty="0" smtClean="0"/>
              <a:t> is</a:t>
            </a:r>
          </a:p>
          <a:p>
            <a:pPr algn="ctr"/>
            <a:r>
              <a:rPr lang="en-US" sz="2000" dirty="0"/>
              <a:t> </a:t>
            </a:r>
            <a:r>
              <a:rPr lang="en-US" sz="2000" dirty="0" err="1">
                <a:latin typeface="Symbol" panose="05050102010706020507" pitchFamily="18" charset="2"/>
              </a:rPr>
              <a:t>D</a:t>
            </a:r>
            <a:r>
              <a:rPr lang="en-US" sz="2000" dirty="0" err="1"/>
              <a:t>n</a:t>
            </a:r>
            <a:r>
              <a:rPr lang="en-US" sz="2000" dirty="0"/>
              <a:t> </a:t>
            </a:r>
            <a:r>
              <a:rPr lang="en-US" sz="2000" dirty="0" smtClean="0"/>
              <a:t>= </a:t>
            </a:r>
            <a:r>
              <a:rPr lang="en-US" sz="2000" dirty="0"/>
              <a:t> </a:t>
            </a:r>
            <a:r>
              <a:rPr lang="en-US" sz="2000" dirty="0" err="1" smtClean="0">
                <a:latin typeface="Symbol" panose="05050102010706020507" pitchFamily="18" charset="2"/>
              </a:rPr>
              <a:t>D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Symbol" panose="05050102010706020507" pitchFamily="18" charset="2"/>
              </a:rPr>
              <a:t>D</a:t>
            </a:r>
            <a:r>
              <a:rPr lang="en-US" sz="2000" dirty="0" err="1" smtClean="0"/>
              <a:t>n</a:t>
            </a:r>
            <a:r>
              <a:rPr lang="en-US" sz="2000" baseline="-25000" dirty="0" err="1"/>
              <a:t>y</a:t>
            </a:r>
            <a:r>
              <a:rPr lang="en-US" sz="2000" baseline="-25000" dirty="0" smtClean="0"/>
              <a:t> </a:t>
            </a:r>
            <a:r>
              <a:rPr lang="en-US" sz="2000" smtClean="0">
                <a:latin typeface="Symbol" panose="05050102010706020507" pitchFamily="18" charset="2"/>
              </a:rPr>
              <a:t>D</a:t>
            </a:r>
            <a:r>
              <a:rPr lang="en-US" sz="2000" smtClean="0"/>
              <a:t>n</a:t>
            </a:r>
            <a:r>
              <a:rPr lang="en-US" sz="2000" baseline="-25000" dirty="0" err="1"/>
              <a:t>z</a:t>
            </a:r>
            <a:r>
              <a:rPr lang="en-US" sz="2000" smtClean="0"/>
              <a:t> 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302" y="4432963"/>
            <a:ext cx="2945698" cy="90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157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838200"/>
            <a:ext cx="14335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49350" y="1307068"/>
            <a:ext cx="476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ymbol" panose="05050102010706020507" pitchFamily="18" charset="2"/>
              </a:rPr>
              <a:t>D</a:t>
            </a:r>
            <a:r>
              <a:rPr lang="en-US" sz="2000" dirty="0" smtClean="0"/>
              <a:t>o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78374" y="399127"/>
            <a:ext cx="6670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many of those values of </a:t>
            </a:r>
            <a:r>
              <a:rPr lang="en-US" sz="2000" b="1" dirty="0" smtClean="0"/>
              <a:t>k</a:t>
            </a:r>
            <a:r>
              <a:rPr lang="en-US" sz="2000" dirty="0" smtClean="0"/>
              <a:t> in </a:t>
            </a:r>
            <a:r>
              <a:rPr lang="en-US" sz="2000" dirty="0" err="1" smtClean="0">
                <a:latin typeface="Symbol" panose="05050102010706020507" pitchFamily="18" charset="2"/>
              </a:rPr>
              <a:t>D</a:t>
            </a:r>
            <a:r>
              <a:rPr lang="en-US" sz="2000" dirty="0" err="1" smtClean="0"/>
              <a:t>k</a:t>
            </a:r>
            <a:r>
              <a:rPr lang="en-US" sz="2000" dirty="0" smtClean="0"/>
              <a:t> are in a specific direction?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288" y="1507124"/>
            <a:ext cx="4268512" cy="96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8" t="50000"/>
          <a:stretch/>
        </p:blipFill>
        <p:spPr bwMode="auto">
          <a:xfrm>
            <a:off x="2445676" y="2740069"/>
            <a:ext cx="2871453" cy="94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01549" y="3010685"/>
            <a:ext cx="2422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Spherical coordinates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27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79" t="50000" r="24963"/>
          <a:stretch/>
        </p:blipFill>
        <p:spPr bwMode="auto">
          <a:xfrm>
            <a:off x="3733800" y="1776448"/>
            <a:ext cx="2892740" cy="890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457200"/>
            <a:ext cx="8299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How many modes with </a:t>
            </a:r>
            <a:r>
              <a:rPr lang="en-US" sz="2000" dirty="0" err="1" smtClean="0"/>
              <a:t>wavevector</a:t>
            </a:r>
            <a:r>
              <a:rPr lang="en-US" sz="2000" dirty="0" smtClean="0"/>
              <a:t> magnitude k are within </a:t>
            </a:r>
            <a:r>
              <a:rPr lang="en-US" sz="2000" dirty="0" err="1" smtClean="0">
                <a:latin typeface="Symbol" panose="05050102010706020507" pitchFamily="18" charset="2"/>
              </a:rPr>
              <a:t>D</a:t>
            </a:r>
            <a:r>
              <a:rPr lang="en-US" sz="2000" dirty="0" err="1" smtClean="0"/>
              <a:t>k</a:t>
            </a:r>
            <a:r>
              <a:rPr lang="en-US" sz="2000" dirty="0" smtClean="0"/>
              <a:t> (all directions)?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72" t="29791"/>
          <a:stretch/>
        </p:blipFill>
        <p:spPr bwMode="auto">
          <a:xfrm>
            <a:off x="6072252" y="2438400"/>
            <a:ext cx="1673854" cy="202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857310"/>
            <a:ext cx="23812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Total energy of fields</a:t>
            </a:r>
            <a:endParaRPr lang="en-US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002" y="1447800"/>
            <a:ext cx="341932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60121"/>
            <a:ext cx="1667108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3000" y="4362450"/>
            <a:ext cx="3074276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426" y="4362450"/>
            <a:ext cx="3046374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304800" y="2971800"/>
            <a:ext cx="3912476" cy="2971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45724" y="2743200"/>
            <a:ext cx="3912476" cy="2971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61"/>
          <a:stretch/>
        </p:blipFill>
        <p:spPr bwMode="auto">
          <a:xfrm>
            <a:off x="4883697" y="3486150"/>
            <a:ext cx="1593303" cy="93345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5" name="Freeform 4"/>
          <p:cNvSpPr/>
          <p:nvPr/>
        </p:nvSpPr>
        <p:spPr>
          <a:xfrm>
            <a:off x="3166281" y="2224585"/>
            <a:ext cx="889325" cy="914400"/>
          </a:xfrm>
          <a:custGeom>
            <a:avLst/>
            <a:gdLst>
              <a:gd name="connsiteX0" fmla="*/ 0 w 889325"/>
              <a:gd name="connsiteY0" fmla="*/ 914400 h 914400"/>
              <a:gd name="connsiteX1" fmla="*/ 54591 w 889325"/>
              <a:gd name="connsiteY1" fmla="*/ 846161 h 914400"/>
              <a:gd name="connsiteX2" fmla="*/ 136477 w 889325"/>
              <a:gd name="connsiteY2" fmla="*/ 791570 h 914400"/>
              <a:gd name="connsiteX3" fmla="*/ 204716 w 889325"/>
              <a:gd name="connsiteY3" fmla="*/ 736979 h 914400"/>
              <a:gd name="connsiteX4" fmla="*/ 245659 w 889325"/>
              <a:gd name="connsiteY4" fmla="*/ 696036 h 914400"/>
              <a:gd name="connsiteX5" fmla="*/ 327546 w 889325"/>
              <a:gd name="connsiteY5" fmla="*/ 641445 h 914400"/>
              <a:gd name="connsiteX6" fmla="*/ 354841 w 889325"/>
              <a:gd name="connsiteY6" fmla="*/ 736979 h 914400"/>
              <a:gd name="connsiteX7" fmla="*/ 368489 w 889325"/>
              <a:gd name="connsiteY7" fmla="*/ 777922 h 914400"/>
              <a:gd name="connsiteX8" fmla="*/ 450376 w 889325"/>
              <a:gd name="connsiteY8" fmla="*/ 818866 h 914400"/>
              <a:gd name="connsiteX9" fmla="*/ 573206 w 889325"/>
              <a:gd name="connsiteY9" fmla="*/ 764275 h 914400"/>
              <a:gd name="connsiteX10" fmla="*/ 655092 w 889325"/>
              <a:gd name="connsiteY10" fmla="*/ 709684 h 914400"/>
              <a:gd name="connsiteX11" fmla="*/ 682388 w 889325"/>
              <a:gd name="connsiteY11" fmla="*/ 655093 h 914400"/>
              <a:gd name="connsiteX12" fmla="*/ 723331 w 889325"/>
              <a:gd name="connsiteY12" fmla="*/ 614149 h 914400"/>
              <a:gd name="connsiteX13" fmla="*/ 750626 w 889325"/>
              <a:gd name="connsiteY13" fmla="*/ 532263 h 914400"/>
              <a:gd name="connsiteX14" fmla="*/ 777922 w 889325"/>
              <a:gd name="connsiteY14" fmla="*/ 450376 h 914400"/>
              <a:gd name="connsiteX15" fmla="*/ 791570 w 889325"/>
              <a:gd name="connsiteY15" fmla="*/ 409433 h 914400"/>
              <a:gd name="connsiteX16" fmla="*/ 805218 w 889325"/>
              <a:gd name="connsiteY16" fmla="*/ 341194 h 914400"/>
              <a:gd name="connsiteX17" fmla="*/ 832513 w 889325"/>
              <a:gd name="connsiteY17" fmla="*/ 191069 h 914400"/>
              <a:gd name="connsiteX18" fmla="*/ 846161 w 889325"/>
              <a:gd name="connsiteY18" fmla="*/ 150125 h 914400"/>
              <a:gd name="connsiteX19" fmla="*/ 859809 w 889325"/>
              <a:gd name="connsiteY19" fmla="*/ 95534 h 914400"/>
              <a:gd name="connsiteX20" fmla="*/ 887104 w 889325"/>
              <a:gd name="connsiteY20" fmla="*/ 54591 h 914400"/>
              <a:gd name="connsiteX21" fmla="*/ 887104 w 889325"/>
              <a:gd name="connsiteY21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89325" h="914400">
                <a:moveTo>
                  <a:pt x="0" y="914400"/>
                </a:moveTo>
                <a:cubicBezTo>
                  <a:pt x="18197" y="891654"/>
                  <a:pt x="32939" y="865648"/>
                  <a:pt x="54591" y="846161"/>
                </a:cubicBezTo>
                <a:cubicBezTo>
                  <a:pt x="78975" y="824216"/>
                  <a:pt x="136477" y="791570"/>
                  <a:pt x="136477" y="791570"/>
                </a:cubicBezTo>
                <a:cubicBezTo>
                  <a:pt x="197524" y="700002"/>
                  <a:pt x="125610" y="789717"/>
                  <a:pt x="204716" y="736979"/>
                </a:cubicBezTo>
                <a:cubicBezTo>
                  <a:pt x="220775" y="726273"/>
                  <a:pt x="230424" y="707885"/>
                  <a:pt x="245659" y="696036"/>
                </a:cubicBezTo>
                <a:cubicBezTo>
                  <a:pt x="271554" y="675896"/>
                  <a:pt x="327546" y="641445"/>
                  <a:pt x="327546" y="641445"/>
                </a:cubicBezTo>
                <a:cubicBezTo>
                  <a:pt x="360269" y="739612"/>
                  <a:pt x="320568" y="617021"/>
                  <a:pt x="354841" y="736979"/>
                </a:cubicBezTo>
                <a:cubicBezTo>
                  <a:pt x="358793" y="750811"/>
                  <a:pt x="359502" y="766688"/>
                  <a:pt x="368489" y="777922"/>
                </a:cubicBezTo>
                <a:cubicBezTo>
                  <a:pt x="387731" y="801975"/>
                  <a:pt x="423403" y="809875"/>
                  <a:pt x="450376" y="818866"/>
                </a:cubicBezTo>
                <a:cubicBezTo>
                  <a:pt x="637715" y="792103"/>
                  <a:pt x="489534" y="837488"/>
                  <a:pt x="573206" y="764275"/>
                </a:cubicBezTo>
                <a:cubicBezTo>
                  <a:pt x="597894" y="742673"/>
                  <a:pt x="655092" y="709684"/>
                  <a:pt x="655092" y="709684"/>
                </a:cubicBezTo>
                <a:cubicBezTo>
                  <a:pt x="664191" y="691487"/>
                  <a:pt x="670563" y="671648"/>
                  <a:pt x="682388" y="655093"/>
                </a:cubicBezTo>
                <a:cubicBezTo>
                  <a:pt x="693606" y="639387"/>
                  <a:pt x="713958" y="631021"/>
                  <a:pt x="723331" y="614149"/>
                </a:cubicBezTo>
                <a:cubicBezTo>
                  <a:pt x="737304" y="588998"/>
                  <a:pt x="741528" y="559558"/>
                  <a:pt x="750626" y="532263"/>
                </a:cubicBezTo>
                <a:lnTo>
                  <a:pt x="777922" y="450376"/>
                </a:lnTo>
                <a:cubicBezTo>
                  <a:pt x="782471" y="436728"/>
                  <a:pt x="788749" y="423540"/>
                  <a:pt x="791570" y="409433"/>
                </a:cubicBezTo>
                <a:cubicBezTo>
                  <a:pt x="796119" y="386687"/>
                  <a:pt x="801405" y="364075"/>
                  <a:pt x="805218" y="341194"/>
                </a:cubicBezTo>
                <a:cubicBezTo>
                  <a:pt x="820682" y="248406"/>
                  <a:pt x="811550" y="264439"/>
                  <a:pt x="832513" y="191069"/>
                </a:cubicBezTo>
                <a:cubicBezTo>
                  <a:pt x="836465" y="177236"/>
                  <a:pt x="842209" y="163958"/>
                  <a:pt x="846161" y="150125"/>
                </a:cubicBezTo>
                <a:cubicBezTo>
                  <a:pt x="851314" y="132090"/>
                  <a:pt x="852420" y="112774"/>
                  <a:pt x="859809" y="95534"/>
                </a:cubicBezTo>
                <a:cubicBezTo>
                  <a:pt x="866270" y="80458"/>
                  <a:pt x="882598" y="70362"/>
                  <a:pt x="887104" y="54591"/>
                </a:cubicBezTo>
                <a:cubicBezTo>
                  <a:pt x="892103" y="37094"/>
                  <a:pt x="887104" y="18197"/>
                  <a:pt x="887104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831280" y="2238233"/>
            <a:ext cx="504995" cy="791570"/>
          </a:xfrm>
          <a:custGeom>
            <a:avLst/>
            <a:gdLst>
              <a:gd name="connsiteX0" fmla="*/ 504995 w 504995"/>
              <a:gd name="connsiteY0" fmla="*/ 791570 h 791570"/>
              <a:gd name="connsiteX1" fmla="*/ 464051 w 504995"/>
              <a:gd name="connsiteY1" fmla="*/ 723331 h 791570"/>
              <a:gd name="connsiteX2" fmla="*/ 436756 w 504995"/>
              <a:gd name="connsiteY2" fmla="*/ 641445 h 791570"/>
              <a:gd name="connsiteX3" fmla="*/ 409460 w 504995"/>
              <a:gd name="connsiteY3" fmla="*/ 559558 h 791570"/>
              <a:gd name="connsiteX4" fmla="*/ 395813 w 504995"/>
              <a:gd name="connsiteY4" fmla="*/ 518615 h 791570"/>
              <a:gd name="connsiteX5" fmla="*/ 368517 w 504995"/>
              <a:gd name="connsiteY5" fmla="*/ 477671 h 791570"/>
              <a:gd name="connsiteX6" fmla="*/ 327574 w 504995"/>
              <a:gd name="connsiteY6" fmla="*/ 395785 h 791570"/>
              <a:gd name="connsiteX7" fmla="*/ 191096 w 504995"/>
              <a:gd name="connsiteY7" fmla="*/ 423080 h 791570"/>
              <a:gd name="connsiteX8" fmla="*/ 150153 w 504995"/>
              <a:gd name="connsiteY8" fmla="*/ 450376 h 791570"/>
              <a:gd name="connsiteX9" fmla="*/ 122857 w 504995"/>
              <a:gd name="connsiteY9" fmla="*/ 491319 h 791570"/>
              <a:gd name="connsiteX10" fmla="*/ 40971 w 504995"/>
              <a:gd name="connsiteY10" fmla="*/ 436728 h 791570"/>
              <a:gd name="connsiteX11" fmla="*/ 27323 w 504995"/>
              <a:gd name="connsiteY11" fmla="*/ 163773 h 791570"/>
              <a:gd name="connsiteX12" fmla="*/ 13675 w 504995"/>
              <a:gd name="connsiteY12" fmla="*/ 122830 h 791570"/>
              <a:gd name="connsiteX13" fmla="*/ 27 w 504995"/>
              <a:gd name="connsiteY13" fmla="*/ 0 h 791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4995" h="791570">
                <a:moveTo>
                  <a:pt x="504995" y="791570"/>
                </a:moveTo>
                <a:cubicBezTo>
                  <a:pt x="491347" y="768824"/>
                  <a:pt x="475028" y="747480"/>
                  <a:pt x="464051" y="723331"/>
                </a:cubicBezTo>
                <a:cubicBezTo>
                  <a:pt x="452145" y="697138"/>
                  <a:pt x="445854" y="668740"/>
                  <a:pt x="436756" y="641445"/>
                </a:cubicBezTo>
                <a:lnTo>
                  <a:pt x="409460" y="559558"/>
                </a:lnTo>
                <a:cubicBezTo>
                  <a:pt x="404911" y="545910"/>
                  <a:pt x="403793" y="530585"/>
                  <a:pt x="395813" y="518615"/>
                </a:cubicBezTo>
                <a:cubicBezTo>
                  <a:pt x="386714" y="504967"/>
                  <a:pt x="375853" y="492342"/>
                  <a:pt x="368517" y="477671"/>
                </a:cubicBezTo>
                <a:cubicBezTo>
                  <a:pt x="312011" y="364660"/>
                  <a:pt x="405801" y="513126"/>
                  <a:pt x="327574" y="395785"/>
                </a:cubicBezTo>
                <a:cubicBezTo>
                  <a:pt x="292376" y="400813"/>
                  <a:pt x="229205" y="404026"/>
                  <a:pt x="191096" y="423080"/>
                </a:cubicBezTo>
                <a:cubicBezTo>
                  <a:pt x="176425" y="430415"/>
                  <a:pt x="163801" y="441277"/>
                  <a:pt x="150153" y="450376"/>
                </a:cubicBezTo>
                <a:cubicBezTo>
                  <a:pt x="141054" y="464024"/>
                  <a:pt x="138418" y="486132"/>
                  <a:pt x="122857" y="491319"/>
                </a:cubicBezTo>
                <a:cubicBezTo>
                  <a:pt x="74786" y="507342"/>
                  <a:pt x="59054" y="463853"/>
                  <a:pt x="40971" y="436728"/>
                </a:cubicBezTo>
                <a:cubicBezTo>
                  <a:pt x="36422" y="345743"/>
                  <a:pt x="35215" y="254529"/>
                  <a:pt x="27323" y="163773"/>
                </a:cubicBezTo>
                <a:cubicBezTo>
                  <a:pt x="26077" y="149441"/>
                  <a:pt x="16496" y="136937"/>
                  <a:pt x="13675" y="122830"/>
                </a:cubicBezTo>
                <a:cubicBezTo>
                  <a:pt x="-1260" y="48158"/>
                  <a:pt x="27" y="51015"/>
                  <a:pt x="27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638</Words>
  <Application>Microsoft Office PowerPoint</Application>
  <PresentationFormat>On-screen Show (4:3)</PresentationFormat>
  <Paragraphs>86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Symbol</vt:lpstr>
      <vt:lpstr>Office Theme</vt:lpstr>
      <vt:lpstr>Characteristic vibrations of the field.</vt:lpstr>
      <vt:lpstr>Suppose electromagnetic fields only, no charges,  finite volume V = A x B x C</vt:lpstr>
      <vt:lpstr>PowerPoint Presentation</vt:lpstr>
      <vt:lpstr>We have freedom to choose gauge: Coulomb Gauge</vt:lpstr>
      <vt:lpstr>Substitute the expansion of A for waves in a box into the wave equation  A = 0 (46.7)</vt:lpstr>
      <vt:lpstr>PowerPoint Presentation</vt:lpstr>
      <vt:lpstr>PowerPoint Presentation</vt:lpstr>
      <vt:lpstr>PowerPoint Presentation</vt:lpstr>
      <vt:lpstr>Total energy of fields</vt:lpstr>
      <vt:lpstr>How to calculate squares of field magnitudes</vt:lpstr>
      <vt:lpstr>PowerPoint Presentation</vt:lpstr>
      <vt:lpstr>It’s also useful to simplify the cross products but not the time derivatives in 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Put field equations into canonical form by transforming the coefficients ak</vt:lpstr>
      <vt:lpstr>Then the Hamiltonian (energy) of the field is expressed as</vt:lpstr>
      <vt:lpstr>PowerPoint Presentation</vt:lpstr>
      <vt:lpstr>PowerPoint Presentation</vt:lpstr>
      <vt:lpstr>PowerPoint Presentation</vt:lpstr>
      <vt:lpstr>PowerPoint Presentation</vt:lpstr>
      <vt:lpstr>Assignments  (10 minute white-board presentations)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Robert Peale</cp:lastModifiedBy>
  <cp:revision>26</cp:revision>
  <dcterms:created xsi:type="dcterms:W3CDTF">2015-08-19T23:44:44Z</dcterms:created>
  <dcterms:modified xsi:type="dcterms:W3CDTF">2015-08-25T13:12:48Z</dcterms:modified>
</cp:coreProperties>
</file>