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3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4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1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9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5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1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E2E3-A76A-4399-883E-8D937C9EAC86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DD76-728E-4D14-9B0C-9337AB5D8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4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Virial</a:t>
            </a:r>
            <a:r>
              <a:rPr lang="en-US" dirty="0"/>
              <a:t> Theorem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34</a:t>
            </a:r>
          </a:p>
        </p:txBody>
      </p:sp>
    </p:spTree>
    <p:extLst>
      <p:ext uri="{BB962C8B-B14F-4D97-AF65-F5344CB8AC3E}">
        <p14:creationId xmlns:p14="http://schemas.microsoft.com/office/powerpoint/2010/main" val="140272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485" y="381000"/>
            <a:ext cx="441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Low velocity </a:t>
            </a:r>
            <a:br>
              <a:rPr lang="en-US" sz="2400" dirty="0"/>
            </a:br>
            <a:r>
              <a:rPr lang="en-US" sz="2400" dirty="0"/>
              <a:t>(using binomial theorem)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457515"/>
            <a:ext cx="4381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 t="3657"/>
          <a:stretch>
            <a:fillRect/>
          </a:stretch>
        </p:blipFill>
        <p:spPr bwMode="auto">
          <a:xfrm>
            <a:off x="2590800" y="2114490"/>
            <a:ext cx="3786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5034319"/>
            <a:ext cx="6805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average kinetic energy = negative of (total energy – rest energy)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2038290"/>
            <a:ext cx="1676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>
            <a:off x="3886200" y="2800290"/>
            <a:ext cx="2514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Rectangle 10"/>
          <p:cNvSpPr/>
          <p:nvPr/>
        </p:nvSpPr>
        <p:spPr>
          <a:xfrm>
            <a:off x="2209800" y="3333690"/>
            <a:ext cx="3810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3399302" y="5562600"/>
            <a:ext cx="2169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&lt;T&gt; = -(</a:t>
            </a:r>
            <a:r>
              <a:rPr lang="en-US" sz="2800" dirty="0">
                <a:latin typeface="Symbol" pitchFamily="18" charset="2"/>
              </a:rPr>
              <a:t>e</a:t>
            </a:r>
            <a:r>
              <a:rPr lang="en-US" sz="2800" dirty="0"/>
              <a:t> – </a:t>
            </a:r>
            <a:r>
              <a:rPr lang="en-US" sz="2800" dirty="0">
                <a:latin typeface="Symbol" pitchFamily="18" charset="2"/>
              </a:rPr>
              <a:t>e</a:t>
            </a:r>
            <a:r>
              <a:rPr lang="en-US" sz="2800" baseline="-25000" dirty="0"/>
              <a:t>0</a:t>
            </a:r>
            <a:r>
              <a:rPr lang="en-US" sz="2800" dirty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38600" y="4552890"/>
            <a:ext cx="990600" cy="247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4552890"/>
            <a:ext cx="838200" cy="247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Compare classical </a:t>
            </a:r>
            <a:r>
              <a:rPr lang="en-US" sz="2400" dirty="0" err="1"/>
              <a:t>virial</a:t>
            </a:r>
            <a:r>
              <a:rPr lang="en-US" sz="2400" dirty="0"/>
              <a:t> theorem for </a:t>
            </a:r>
            <a:r>
              <a:rPr lang="en-US" sz="2400" i="1" dirty="0"/>
              <a:t>Coulomb</a:t>
            </a:r>
            <a:r>
              <a:rPr lang="en-US" sz="2400" dirty="0"/>
              <a:t>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&lt;T&gt; = -&lt;U&gt;/2  			from LL1 </a:t>
            </a:r>
            <a:r>
              <a:rPr lang="en-US" sz="2000" i="1" u="sng" dirty="0"/>
              <a:t>Mechanics</a:t>
            </a:r>
            <a:r>
              <a:rPr lang="en-US" sz="2000" dirty="0"/>
              <a:t> Section 10</a:t>
            </a:r>
          </a:p>
          <a:p>
            <a:pPr>
              <a:buNone/>
            </a:pP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dirty="0"/>
              <a:t> = T + U = &lt;T&gt; + &lt;U&gt; = &lt;T&gt; - 2&lt;T&gt;</a:t>
            </a:r>
          </a:p>
          <a:p>
            <a:pPr>
              <a:buNone/>
            </a:pPr>
            <a:r>
              <a:rPr lang="en-US" sz="2000" dirty="0"/>
              <a:t>&lt;T&gt; = -</a:t>
            </a:r>
            <a:r>
              <a:rPr lang="en-US" sz="2000" dirty="0">
                <a:latin typeface="Symbol" pitchFamily="18" charset="2"/>
              </a:rPr>
              <a:t>e</a:t>
            </a:r>
          </a:p>
          <a:p>
            <a:pPr>
              <a:buNone/>
            </a:pPr>
            <a:endParaRPr lang="en-US" sz="2000" dirty="0">
              <a:latin typeface="Symbol" pitchFamily="18" charset="2"/>
            </a:endParaRPr>
          </a:p>
          <a:p>
            <a:pPr>
              <a:buNone/>
            </a:pPr>
            <a:endParaRPr lang="en-US" sz="2000" dirty="0">
              <a:latin typeface="Symbol" pitchFamily="18" charset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62139" y="2353901"/>
            <a:ext cx="1204111" cy="543208"/>
          </a:xfrm>
          <a:custGeom>
            <a:avLst/>
            <a:gdLst>
              <a:gd name="connsiteX0" fmla="*/ 1186004 w 1204111"/>
              <a:gd name="connsiteY0" fmla="*/ 108642 h 543208"/>
              <a:gd name="connsiteX1" fmla="*/ 1104522 w 1204111"/>
              <a:gd name="connsiteY1" fmla="*/ 72428 h 543208"/>
              <a:gd name="connsiteX2" fmla="*/ 1041148 w 1204111"/>
              <a:gd name="connsiteY2" fmla="*/ 27160 h 543208"/>
              <a:gd name="connsiteX3" fmla="*/ 1013988 w 1204111"/>
              <a:gd name="connsiteY3" fmla="*/ 18107 h 543208"/>
              <a:gd name="connsiteX4" fmla="*/ 932507 w 1204111"/>
              <a:gd name="connsiteY4" fmla="*/ 0 h 543208"/>
              <a:gd name="connsiteX5" fmla="*/ 353085 w 1204111"/>
              <a:gd name="connsiteY5" fmla="*/ 9053 h 543208"/>
              <a:gd name="connsiteX6" fmla="*/ 289711 w 1204111"/>
              <a:gd name="connsiteY6" fmla="*/ 27160 h 543208"/>
              <a:gd name="connsiteX7" fmla="*/ 217283 w 1204111"/>
              <a:gd name="connsiteY7" fmla="*/ 36214 h 543208"/>
              <a:gd name="connsiteX8" fmla="*/ 126748 w 1204111"/>
              <a:gd name="connsiteY8" fmla="*/ 72428 h 543208"/>
              <a:gd name="connsiteX9" fmla="*/ 99588 w 1204111"/>
              <a:gd name="connsiteY9" fmla="*/ 99588 h 543208"/>
              <a:gd name="connsiteX10" fmla="*/ 45267 w 1204111"/>
              <a:gd name="connsiteY10" fmla="*/ 135802 h 543208"/>
              <a:gd name="connsiteX11" fmla="*/ 36213 w 1204111"/>
              <a:gd name="connsiteY11" fmla="*/ 162962 h 543208"/>
              <a:gd name="connsiteX12" fmla="*/ 0 w 1204111"/>
              <a:gd name="connsiteY12" fmla="*/ 217283 h 543208"/>
              <a:gd name="connsiteX13" fmla="*/ 18107 w 1204111"/>
              <a:gd name="connsiteY13" fmla="*/ 316871 h 543208"/>
              <a:gd name="connsiteX14" fmla="*/ 45267 w 1204111"/>
              <a:gd name="connsiteY14" fmla="*/ 344032 h 543208"/>
              <a:gd name="connsiteX15" fmla="*/ 126748 w 1204111"/>
              <a:gd name="connsiteY15" fmla="*/ 398352 h 543208"/>
              <a:gd name="connsiteX16" fmla="*/ 153909 w 1204111"/>
              <a:gd name="connsiteY16" fmla="*/ 416459 h 543208"/>
              <a:gd name="connsiteX17" fmla="*/ 217283 w 1204111"/>
              <a:gd name="connsiteY17" fmla="*/ 470780 h 543208"/>
              <a:gd name="connsiteX18" fmla="*/ 307817 w 1204111"/>
              <a:gd name="connsiteY18" fmla="*/ 506994 h 543208"/>
              <a:gd name="connsiteX19" fmla="*/ 344031 w 1204111"/>
              <a:gd name="connsiteY19" fmla="*/ 516048 h 543208"/>
              <a:gd name="connsiteX20" fmla="*/ 452673 w 1204111"/>
              <a:gd name="connsiteY20" fmla="*/ 543208 h 543208"/>
              <a:gd name="connsiteX21" fmla="*/ 905346 w 1204111"/>
              <a:gd name="connsiteY21" fmla="*/ 534154 h 543208"/>
              <a:gd name="connsiteX22" fmla="*/ 950613 w 1204111"/>
              <a:gd name="connsiteY22" fmla="*/ 525101 h 543208"/>
              <a:gd name="connsiteX23" fmla="*/ 977774 w 1204111"/>
              <a:gd name="connsiteY23" fmla="*/ 506994 h 543208"/>
              <a:gd name="connsiteX24" fmla="*/ 1004934 w 1204111"/>
              <a:gd name="connsiteY24" fmla="*/ 497941 h 543208"/>
              <a:gd name="connsiteX25" fmla="*/ 1041148 w 1204111"/>
              <a:gd name="connsiteY25" fmla="*/ 479834 h 543208"/>
              <a:gd name="connsiteX26" fmla="*/ 1059255 w 1204111"/>
              <a:gd name="connsiteY26" fmla="*/ 452673 h 543208"/>
              <a:gd name="connsiteX27" fmla="*/ 1086415 w 1204111"/>
              <a:gd name="connsiteY27" fmla="*/ 443620 h 543208"/>
              <a:gd name="connsiteX28" fmla="*/ 1113576 w 1204111"/>
              <a:gd name="connsiteY28" fmla="*/ 416459 h 543208"/>
              <a:gd name="connsiteX29" fmla="*/ 1149790 w 1204111"/>
              <a:gd name="connsiteY29" fmla="*/ 371192 h 543208"/>
              <a:gd name="connsiteX30" fmla="*/ 1158843 w 1204111"/>
              <a:gd name="connsiteY30" fmla="*/ 344032 h 543208"/>
              <a:gd name="connsiteX31" fmla="*/ 1176950 w 1204111"/>
              <a:gd name="connsiteY31" fmla="*/ 316871 h 543208"/>
              <a:gd name="connsiteX32" fmla="*/ 1204111 w 1204111"/>
              <a:gd name="connsiteY32" fmla="*/ 217283 h 543208"/>
              <a:gd name="connsiteX33" fmla="*/ 1186004 w 1204111"/>
              <a:gd name="connsiteY33" fmla="*/ 108642 h 54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04111" h="543208">
                <a:moveTo>
                  <a:pt x="1186004" y="108642"/>
                </a:moveTo>
                <a:cubicBezTo>
                  <a:pt x="1169406" y="84499"/>
                  <a:pt x="1127077" y="86525"/>
                  <a:pt x="1104522" y="72428"/>
                </a:cubicBezTo>
                <a:cubicBezTo>
                  <a:pt x="1088106" y="62168"/>
                  <a:pt x="1060311" y="36741"/>
                  <a:pt x="1041148" y="27160"/>
                </a:cubicBezTo>
                <a:cubicBezTo>
                  <a:pt x="1032612" y="22892"/>
                  <a:pt x="1023164" y="20729"/>
                  <a:pt x="1013988" y="18107"/>
                </a:cubicBezTo>
                <a:cubicBezTo>
                  <a:pt x="984145" y="9580"/>
                  <a:pt x="963635" y="6225"/>
                  <a:pt x="932507" y="0"/>
                </a:cubicBezTo>
                <a:lnTo>
                  <a:pt x="353085" y="9053"/>
                </a:lnTo>
                <a:cubicBezTo>
                  <a:pt x="322929" y="9940"/>
                  <a:pt x="316929" y="22211"/>
                  <a:pt x="289711" y="27160"/>
                </a:cubicBezTo>
                <a:cubicBezTo>
                  <a:pt x="265773" y="31512"/>
                  <a:pt x="241426" y="33196"/>
                  <a:pt x="217283" y="36214"/>
                </a:cubicBezTo>
                <a:cubicBezTo>
                  <a:pt x="192547" y="44459"/>
                  <a:pt x="150061" y="55776"/>
                  <a:pt x="126748" y="72428"/>
                </a:cubicBezTo>
                <a:cubicBezTo>
                  <a:pt x="116329" y="79870"/>
                  <a:pt x="109694" y="91728"/>
                  <a:pt x="99588" y="99588"/>
                </a:cubicBezTo>
                <a:cubicBezTo>
                  <a:pt x="82410" y="112949"/>
                  <a:pt x="45267" y="135802"/>
                  <a:pt x="45267" y="135802"/>
                </a:cubicBezTo>
                <a:cubicBezTo>
                  <a:pt x="42249" y="144855"/>
                  <a:pt x="40848" y="154620"/>
                  <a:pt x="36213" y="162962"/>
                </a:cubicBezTo>
                <a:cubicBezTo>
                  <a:pt x="25645" y="181985"/>
                  <a:pt x="0" y="217283"/>
                  <a:pt x="0" y="217283"/>
                </a:cubicBezTo>
                <a:cubicBezTo>
                  <a:pt x="385" y="220361"/>
                  <a:pt x="5223" y="297545"/>
                  <a:pt x="18107" y="316871"/>
                </a:cubicBezTo>
                <a:cubicBezTo>
                  <a:pt x="25209" y="327524"/>
                  <a:pt x="35161" y="336171"/>
                  <a:pt x="45267" y="344032"/>
                </a:cubicBezTo>
                <a:cubicBezTo>
                  <a:pt x="45282" y="344044"/>
                  <a:pt x="113159" y="389293"/>
                  <a:pt x="126748" y="398352"/>
                </a:cubicBezTo>
                <a:cubicBezTo>
                  <a:pt x="135802" y="404388"/>
                  <a:pt x="146215" y="408765"/>
                  <a:pt x="153909" y="416459"/>
                </a:cubicBezTo>
                <a:cubicBezTo>
                  <a:pt x="178601" y="441151"/>
                  <a:pt x="186309" y="451421"/>
                  <a:pt x="217283" y="470780"/>
                </a:cubicBezTo>
                <a:cubicBezTo>
                  <a:pt x="242259" y="486390"/>
                  <a:pt x="280728" y="500221"/>
                  <a:pt x="307817" y="506994"/>
                </a:cubicBezTo>
                <a:cubicBezTo>
                  <a:pt x="319888" y="510012"/>
                  <a:pt x="332113" y="512473"/>
                  <a:pt x="344031" y="516048"/>
                </a:cubicBezTo>
                <a:cubicBezTo>
                  <a:pt x="433696" y="542947"/>
                  <a:pt x="362282" y="528142"/>
                  <a:pt x="452673" y="543208"/>
                </a:cubicBezTo>
                <a:lnTo>
                  <a:pt x="905346" y="534154"/>
                </a:lnTo>
                <a:cubicBezTo>
                  <a:pt x="920724" y="533595"/>
                  <a:pt x="936205" y="530504"/>
                  <a:pt x="950613" y="525101"/>
                </a:cubicBezTo>
                <a:cubicBezTo>
                  <a:pt x="960801" y="521280"/>
                  <a:pt x="968042" y="511860"/>
                  <a:pt x="977774" y="506994"/>
                </a:cubicBezTo>
                <a:cubicBezTo>
                  <a:pt x="986310" y="502726"/>
                  <a:pt x="996163" y="501700"/>
                  <a:pt x="1004934" y="497941"/>
                </a:cubicBezTo>
                <a:cubicBezTo>
                  <a:pt x="1017339" y="492625"/>
                  <a:pt x="1029077" y="485870"/>
                  <a:pt x="1041148" y="479834"/>
                </a:cubicBezTo>
                <a:cubicBezTo>
                  <a:pt x="1047184" y="470780"/>
                  <a:pt x="1050758" y="459470"/>
                  <a:pt x="1059255" y="452673"/>
                </a:cubicBezTo>
                <a:cubicBezTo>
                  <a:pt x="1066707" y="446711"/>
                  <a:pt x="1078475" y="448914"/>
                  <a:pt x="1086415" y="443620"/>
                </a:cubicBezTo>
                <a:cubicBezTo>
                  <a:pt x="1097068" y="436518"/>
                  <a:pt x="1104522" y="425513"/>
                  <a:pt x="1113576" y="416459"/>
                </a:cubicBezTo>
                <a:cubicBezTo>
                  <a:pt x="1136331" y="348193"/>
                  <a:pt x="1102989" y="429692"/>
                  <a:pt x="1149790" y="371192"/>
                </a:cubicBezTo>
                <a:cubicBezTo>
                  <a:pt x="1155752" y="363740"/>
                  <a:pt x="1154575" y="352568"/>
                  <a:pt x="1158843" y="344032"/>
                </a:cubicBezTo>
                <a:cubicBezTo>
                  <a:pt x="1163709" y="334300"/>
                  <a:pt x="1172531" y="326814"/>
                  <a:pt x="1176950" y="316871"/>
                </a:cubicBezTo>
                <a:cubicBezTo>
                  <a:pt x="1193657" y="279280"/>
                  <a:pt x="1196365" y="256008"/>
                  <a:pt x="1204111" y="217283"/>
                </a:cubicBezTo>
                <a:cubicBezTo>
                  <a:pt x="1194632" y="122502"/>
                  <a:pt x="1202602" y="132785"/>
                  <a:pt x="1186004" y="10864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8143"/>
          <a:stretch/>
        </p:blipFill>
        <p:spPr bwMode="auto">
          <a:xfrm>
            <a:off x="2438400" y="1676400"/>
            <a:ext cx="4495800" cy="100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914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Trace of field part of energy momentum tensor vanishes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151" r="3020" b="16455"/>
          <a:stretch/>
        </p:blipFill>
        <p:spPr bwMode="auto">
          <a:xfrm>
            <a:off x="885825" y="838200"/>
            <a:ext cx="7877176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3962400"/>
            <a:ext cx="18288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dirty="0"/>
              <a:t> = speed of given mass element, a function of 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410200"/>
            <a:ext cx="1524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V</a:t>
            </a:r>
            <a:r>
              <a:rPr lang="en-US" i="1" baseline="-25000" dirty="0" err="1"/>
              <a:t>a</a:t>
            </a:r>
            <a:r>
              <a:rPr lang="en-US" dirty="0"/>
              <a:t> = speed of </a:t>
            </a:r>
            <a:r>
              <a:rPr lang="en-US" i="1" dirty="0" err="1"/>
              <a:t>a</a:t>
            </a:r>
            <a:r>
              <a:rPr lang="en-US" baseline="30000" dirty="0" err="1"/>
              <a:t>th</a:t>
            </a:r>
            <a:r>
              <a:rPr lang="en-US" dirty="0"/>
              <a:t> particle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4981723"/>
            <a:ext cx="1752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Equality holds in vacuum</a:t>
            </a:r>
          </a:p>
        </p:txBody>
      </p:sp>
      <p:sp>
        <p:nvSpPr>
          <p:cNvPr id="2" name="Rectangle 1"/>
          <p:cNvSpPr/>
          <p:nvPr/>
        </p:nvSpPr>
        <p:spPr>
          <a:xfrm>
            <a:off x="6477000" y="5628054"/>
            <a:ext cx="228600" cy="323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744" t="17273" r="9060" b="17045"/>
          <a:stretch/>
        </p:blipFill>
        <p:spPr bwMode="auto">
          <a:xfrm>
            <a:off x="945704" y="2184019"/>
            <a:ext cx="6543675" cy="237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92683" y="5802868"/>
            <a:ext cx="39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numerator is finite by assumption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0704" t="86364" r="62260"/>
          <a:stretch/>
        </p:blipFill>
        <p:spPr bwMode="auto">
          <a:xfrm>
            <a:off x="6324600" y="5280541"/>
            <a:ext cx="155257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6781800" y="4953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05675" y="4800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700" y="1295400"/>
            <a:ext cx="2819400" cy="1752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/>
              <a:t>Closed system: finite particle motion, fields vanish at infinity.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r="55730" b="90735"/>
          <a:stretch/>
        </p:blipFill>
        <p:spPr bwMode="auto">
          <a:xfrm>
            <a:off x="1559028" y="685800"/>
            <a:ext cx="168899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304800"/>
            <a:ext cx="1980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Conservation law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447800"/>
            <a:ext cx="2991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average of space part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975" t="53788"/>
          <a:stretch/>
        </p:blipFill>
        <p:spPr bwMode="auto">
          <a:xfrm>
            <a:off x="2472752" y="4724400"/>
            <a:ext cx="421208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454" r="18569" b="50000"/>
          <a:stretch/>
        </p:blipFill>
        <p:spPr bwMode="auto">
          <a:xfrm>
            <a:off x="2514600" y="1752600"/>
            <a:ext cx="31337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71600" y="238125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2381250"/>
            <a:ext cx="1073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any </a:t>
            </a:r>
            <a:r>
              <a:rPr lang="en-US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86200" y="32004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026"/>
          <a:stretch/>
        </p:blipFill>
        <p:spPr bwMode="auto">
          <a:xfrm>
            <a:off x="352424" y="838200"/>
            <a:ext cx="87915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0" y="68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5486400"/>
            <a:ext cx="2895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3886200"/>
            <a:ext cx="19050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=0 on boundary surface at infinity (closed system)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87514"/>
            <a:ext cx="1600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Integration by parts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26" y="2057400"/>
            <a:ext cx="1066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3D Gauss theorem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Add time component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520" t="15057"/>
          <a:stretch/>
        </p:blipFill>
        <p:spPr bwMode="auto">
          <a:xfrm>
            <a:off x="628650" y="1371599"/>
            <a:ext cx="8306132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4038600"/>
            <a:ext cx="533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6172200"/>
            <a:ext cx="3657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40910" y="4219574"/>
            <a:ext cx="3084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Total energy of the system</a:t>
            </a:r>
          </a:p>
          <a:p>
            <a:r>
              <a:rPr lang="en-US" sz="2000" dirty="0"/>
              <a:t>including potential energy of Coulomb interaction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612" y="3143250"/>
            <a:ext cx="56403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575" y="3171825"/>
            <a:ext cx="206877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971800" y="3048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2971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697" y="4953000"/>
            <a:ext cx="7443531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819400" y="58674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Relativistic </a:t>
            </a:r>
            <a:r>
              <a:rPr lang="en-US" sz="2400" dirty="0" err="1"/>
              <a:t>virial</a:t>
            </a:r>
            <a:r>
              <a:rPr lang="en-US" sz="2400" dirty="0"/>
              <a:t> theorem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2938" t="15789" r="6152" b="17763"/>
          <a:stretch/>
        </p:blipFill>
        <p:spPr bwMode="auto">
          <a:xfrm>
            <a:off x="2343149" y="2247900"/>
            <a:ext cx="4572001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181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Office Theme</vt:lpstr>
      <vt:lpstr>Virial Theorem</vt:lpstr>
      <vt:lpstr>PowerPoint Presentation</vt:lpstr>
      <vt:lpstr>PowerPoint Presentation</vt:lpstr>
      <vt:lpstr>Closed system: finite particle motion, fields vanish at infinity.</vt:lpstr>
      <vt:lpstr>PowerPoint Presentation</vt:lpstr>
      <vt:lpstr>PowerPoint Presentation</vt:lpstr>
      <vt:lpstr>Add time component</vt:lpstr>
      <vt:lpstr>PowerPoint Presentation</vt:lpstr>
      <vt:lpstr>Relativistic virial theorem</vt:lpstr>
      <vt:lpstr>Low velocity  (using binomial theorem)</vt:lpstr>
      <vt:lpstr>Compare classical virial theorem for Coulomb interactions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17</cp:revision>
  <dcterms:created xsi:type="dcterms:W3CDTF">2012-10-18T16:52:08Z</dcterms:created>
  <dcterms:modified xsi:type="dcterms:W3CDTF">2020-10-22T20:19:19Z</dcterms:modified>
</cp:coreProperties>
</file>