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9" r:id="rId18"/>
    <p:sldId id="272" r:id="rId19"/>
    <p:sldId id="280" r:id="rId20"/>
    <p:sldId id="273" r:id="rId21"/>
    <p:sldId id="274" r:id="rId22"/>
    <p:sldId id="275" r:id="rId23"/>
    <p:sldId id="276" r:id="rId24"/>
    <p:sldId id="277" r:id="rId25"/>
    <p:sldId id="278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99C9-D9B5-47EE-BF2D-AA821A3729BE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DC65-2A9E-4D18-BF89-7CB9FDFDC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35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99C9-D9B5-47EE-BF2D-AA821A3729BE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DC65-2A9E-4D18-BF89-7CB9FDFDC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5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99C9-D9B5-47EE-BF2D-AA821A3729BE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DC65-2A9E-4D18-BF89-7CB9FDFDC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99C9-D9B5-47EE-BF2D-AA821A3729BE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DC65-2A9E-4D18-BF89-7CB9FDFDC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99C9-D9B5-47EE-BF2D-AA821A3729BE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DC65-2A9E-4D18-BF89-7CB9FDFDC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13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99C9-D9B5-47EE-BF2D-AA821A3729BE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DC65-2A9E-4D18-BF89-7CB9FDFDC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7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99C9-D9B5-47EE-BF2D-AA821A3729BE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DC65-2A9E-4D18-BF89-7CB9FDFDC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2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99C9-D9B5-47EE-BF2D-AA821A3729BE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DC65-2A9E-4D18-BF89-7CB9FDFDC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5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99C9-D9B5-47EE-BF2D-AA821A3729BE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DC65-2A9E-4D18-BF89-7CB9FDFDC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86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99C9-D9B5-47EE-BF2D-AA821A3729BE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DC65-2A9E-4D18-BF89-7CB9FDFDC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41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99C9-D9B5-47EE-BF2D-AA821A3729BE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DDC65-2A9E-4D18-BF89-7CB9FDFDC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32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799C9-D9B5-47EE-BF2D-AA821A3729BE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DDC65-2A9E-4D18-BF89-7CB9FDFDC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98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Surface Impedance of Metals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87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998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1" t="4646" b="1"/>
          <a:stretch/>
        </p:blipFill>
        <p:spPr bwMode="auto">
          <a:xfrm>
            <a:off x="535709" y="2392218"/>
            <a:ext cx="8448608" cy="2179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0029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As frequency increases, penetration depth eventually becomes comparable to the electron mean free path.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 smtClean="0"/>
              <a:t>The field is then too non-uniform to use the macroscopic description based on 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Fields don’t satisfy the macroscopic Maxwell equations in the metal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" t="74614" r="18196"/>
          <a:stretch/>
        </p:blipFill>
        <p:spPr bwMode="auto">
          <a:xfrm>
            <a:off x="1066800" y="4897582"/>
            <a:ext cx="7047345" cy="1025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295" y="1371600"/>
            <a:ext cx="1881554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7159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962400"/>
            <a:ext cx="8534400" cy="21637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This is the only possible linear relation between the axial vector </a:t>
            </a:r>
            <a:r>
              <a:rPr lang="en-US" b="1" dirty="0" smtClean="0"/>
              <a:t>H</a:t>
            </a:r>
            <a:r>
              <a:rPr lang="en-US" dirty="0" smtClean="0"/>
              <a:t> and the polar vector </a:t>
            </a:r>
            <a:r>
              <a:rPr lang="en-US" b="1" dirty="0" smtClean="0"/>
              <a:t>E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8" r="22014" b="68636"/>
          <a:stretch/>
        </p:blipFill>
        <p:spPr bwMode="auto">
          <a:xfrm>
            <a:off x="1524000" y="1981200"/>
            <a:ext cx="6234547" cy="955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1465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57400"/>
            <a:ext cx="8498003" cy="2438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998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frequency increases further…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08" t="13420"/>
          <a:stretch/>
        </p:blipFill>
        <p:spPr bwMode="auto">
          <a:xfrm>
            <a:off x="533400" y="1295400"/>
            <a:ext cx="8382000" cy="5423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9532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Distance traveled by conduction electrons during one electromagnetic wave period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55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Then we can neglect the spatial inhomogeneity of the field relative to the electron motion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0" r="70564" b="69583"/>
          <a:stretch/>
        </p:blipFill>
        <p:spPr bwMode="auto">
          <a:xfrm>
            <a:off x="2770946" y="1752600"/>
            <a:ext cx="2747784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9548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314" b="85561"/>
          <a:stretch/>
        </p:blipFill>
        <p:spPr bwMode="auto">
          <a:xfrm>
            <a:off x="990600" y="3352800"/>
            <a:ext cx="7065452" cy="1357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3598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5" t="14795"/>
          <a:stretch/>
        </p:blipFill>
        <p:spPr bwMode="auto">
          <a:xfrm>
            <a:off x="322210" y="1371601"/>
            <a:ext cx="8477879" cy="4724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2731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66"/>
          <a:stretch/>
        </p:blipFill>
        <p:spPr bwMode="auto">
          <a:xfrm>
            <a:off x="308025" y="512148"/>
            <a:ext cx="8150175" cy="5213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8289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other hand…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2" t="86837" r="19655"/>
          <a:stretch/>
        </p:blipFill>
        <p:spPr bwMode="auto">
          <a:xfrm>
            <a:off x="495841" y="4343400"/>
            <a:ext cx="8148740" cy="109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6089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915724" cy="3777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3027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Superconductors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38" t="20033"/>
          <a:stretch/>
        </p:blipFill>
        <p:spPr bwMode="auto">
          <a:xfrm>
            <a:off x="110530" y="1905000"/>
            <a:ext cx="8853595" cy="365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9694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6" y="990600"/>
            <a:ext cx="893445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67901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" y="955900"/>
            <a:ext cx="9067042" cy="4987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73998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7" y="762000"/>
            <a:ext cx="9117807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848600" y="609600"/>
            <a:ext cx="10668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909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2" y="1828801"/>
            <a:ext cx="881292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07047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7"/>
          <a:stretch/>
        </p:blipFill>
        <p:spPr bwMode="auto">
          <a:xfrm>
            <a:off x="152401" y="487664"/>
            <a:ext cx="8686800" cy="5836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2595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00" y="2438401"/>
            <a:ext cx="8383604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24658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72" y="1524000"/>
            <a:ext cx="8848455" cy="3809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62380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29" y="1295400"/>
            <a:ext cx="8893744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92446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838200"/>
            <a:ext cx="9067801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6222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80" y="1828800"/>
            <a:ext cx="8801101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89517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69441"/>
            <a:ext cx="8686800" cy="6635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33977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8755742" cy="665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6672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18" y="228600"/>
            <a:ext cx="8035637" cy="6313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82136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33" y="152400"/>
            <a:ext cx="8359477" cy="64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31849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48" y="1295401"/>
            <a:ext cx="8962906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51534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170922"/>
            <a:ext cx="7162800" cy="6657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1"/>
          <a:stretch/>
        </p:blipFill>
        <p:spPr bwMode="auto">
          <a:xfrm>
            <a:off x="7315200" y="2697282"/>
            <a:ext cx="1133475" cy="2265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8361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10" y="1600201"/>
            <a:ext cx="889078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3391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5541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E</a:t>
            </a:r>
            <a:r>
              <a:rPr lang="en-US" dirty="0" smtClean="0"/>
              <a:t> = -(c/</a:t>
            </a:r>
            <a:r>
              <a:rPr lang="en-US" dirty="0" smtClean="0">
                <a:latin typeface="Symbol" pitchFamily="18" charset="2"/>
              </a:rPr>
              <a:t>we</a:t>
            </a:r>
            <a:r>
              <a:rPr lang="en-US" dirty="0" smtClean="0"/>
              <a:t>) </a:t>
            </a:r>
            <a:r>
              <a:rPr lang="en-US" b="1" dirty="0" smtClean="0"/>
              <a:t>k</a:t>
            </a:r>
            <a:r>
              <a:rPr lang="en-US" dirty="0" smtClean="0"/>
              <a:t> x </a:t>
            </a:r>
            <a:r>
              <a:rPr lang="en-US" b="1" dirty="0" smtClean="0"/>
              <a:t>H</a:t>
            </a:r>
            <a:r>
              <a:rPr lang="en-US" dirty="0" smtClean="0"/>
              <a:t>  </a:t>
            </a:r>
          </a:p>
          <a:p>
            <a:pPr marL="0" indent="0" algn="ctr">
              <a:buNone/>
            </a:pPr>
            <a:r>
              <a:rPr lang="en-US" dirty="0" smtClean="0"/>
              <a:t>where </a:t>
            </a:r>
          </a:p>
          <a:p>
            <a:pPr marL="0" indent="0" algn="ctr">
              <a:buNone/>
            </a:pPr>
            <a:r>
              <a:rPr lang="en-US" b="1" dirty="0" smtClean="0"/>
              <a:t>k</a:t>
            </a:r>
            <a:r>
              <a:rPr lang="en-US" dirty="0" smtClean="0"/>
              <a:t> = </a:t>
            </a:r>
            <a:r>
              <a:rPr lang="en-US" dirty="0" smtClean="0">
                <a:latin typeface="Symbol" pitchFamily="18" charset="2"/>
              </a:rPr>
              <a:t>Ö(</a:t>
            </a:r>
            <a:r>
              <a:rPr lang="en-US" dirty="0" err="1" smtClean="0">
                <a:latin typeface="Symbol" pitchFamily="18" charset="2"/>
              </a:rPr>
              <a:t>em</a:t>
            </a:r>
            <a:r>
              <a:rPr lang="en-US" dirty="0" smtClean="0">
                <a:latin typeface="Symbol" pitchFamily="18" charset="2"/>
              </a:rPr>
              <a:t>)w</a:t>
            </a:r>
            <a:r>
              <a:rPr lang="en-US" dirty="0" smtClean="0">
                <a:latin typeface="+mj-lt"/>
              </a:rPr>
              <a:t>/c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606"/>
          <a:stretch/>
        </p:blipFill>
        <p:spPr bwMode="auto">
          <a:xfrm>
            <a:off x="186266" y="2057400"/>
            <a:ext cx="8771463" cy="176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1470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and near a metal surface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24" t="31223"/>
          <a:stretch/>
        </p:blipFill>
        <p:spPr bwMode="auto">
          <a:xfrm>
            <a:off x="381000" y="1600200"/>
            <a:ext cx="8346721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0734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2800" dirty="0" smtClean="0"/>
              <a:t>Since </a:t>
            </a:r>
            <a:r>
              <a:rPr lang="en-US" sz="2800" b="1" dirty="0" smtClean="0"/>
              <a:t>E</a:t>
            </a:r>
            <a:r>
              <a:rPr lang="en-US" sz="2800" baseline="-25000" dirty="0" smtClean="0"/>
              <a:t>t</a:t>
            </a:r>
            <a:r>
              <a:rPr lang="en-US" sz="2800" dirty="0" smtClean="0"/>
              <a:t> and </a:t>
            </a:r>
            <a:r>
              <a:rPr lang="en-US" sz="2800" b="1" dirty="0" err="1" smtClean="0"/>
              <a:t>H</a:t>
            </a:r>
            <a:r>
              <a:rPr lang="en-US" sz="2800" baseline="-25000" dirty="0" err="1" smtClean="0"/>
              <a:t>t</a:t>
            </a:r>
            <a:r>
              <a:rPr lang="en-US" sz="2800" dirty="0" smtClean="0"/>
              <a:t> are continuous at the surface, they are related by the same expression just outside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97" t="36872" r="3518"/>
          <a:stretch/>
        </p:blipFill>
        <p:spPr bwMode="auto">
          <a:xfrm>
            <a:off x="237632" y="2209800"/>
            <a:ext cx="8460714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7109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impedance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At low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6313" r="28564"/>
          <a:stretch/>
        </p:blipFill>
        <p:spPr bwMode="auto">
          <a:xfrm>
            <a:off x="1257630" y="4114800"/>
            <a:ext cx="6844970" cy="64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658" y="5562600"/>
            <a:ext cx="3001963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524000"/>
            <a:ext cx="453009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own Arrow 3"/>
          <p:cNvSpPr/>
          <p:nvPr/>
        </p:nvSpPr>
        <p:spPr>
          <a:xfrm flipV="1">
            <a:off x="5105400" y="4767500"/>
            <a:ext cx="442767" cy="64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1295400"/>
            <a:ext cx="2895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3886200"/>
            <a:ext cx="457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57800" y="2514600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en-US" sz="2800" dirty="0" smtClean="0"/>
              <a:t>Time averaged energy flux through the metal surface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2" t="18586" r="4292"/>
          <a:stretch/>
        </p:blipFill>
        <p:spPr bwMode="auto">
          <a:xfrm>
            <a:off x="200723" y="2057400"/>
            <a:ext cx="8482969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0275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151</Words>
  <Application>Microsoft Office PowerPoint</Application>
  <PresentationFormat>On-screen Show (4:3)</PresentationFormat>
  <Paragraphs>19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Surface Impedance of Metals</vt:lpstr>
      <vt:lpstr>PowerPoint Presentation</vt:lpstr>
      <vt:lpstr>PowerPoint Presentation</vt:lpstr>
      <vt:lpstr>PowerPoint Presentation</vt:lpstr>
      <vt:lpstr>PowerPoint Presentation</vt:lpstr>
      <vt:lpstr>Inside and near a metal surface</vt:lpstr>
      <vt:lpstr>Since Et and Ht are continuous at the surface, they are related by the same expression just outside</vt:lpstr>
      <vt:lpstr>Surface impedance</vt:lpstr>
      <vt:lpstr>Time averaged energy flux through the metal surface</vt:lpstr>
      <vt:lpstr>PowerPoint Presentation</vt:lpstr>
      <vt:lpstr>As frequency increases, penetration depth eventually becomes comparable to the electron mean free path. </vt:lpstr>
      <vt:lpstr>PowerPoint Presentation</vt:lpstr>
      <vt:lpstr>PowerPoint Presentation</vt:lpstr>
      <vt:lpstr>As frequency increases further…</vt:lpstr>
      <vt:lpstr>Distance traveled by conduction electrons during one electromagnetic wave period</vt:lpstr>
      <vt:lpstr>PowerPoint Presentation</vt:lpstr>
      <vt:lpstr>PowerPoint Presentation</vt:lpstr>
      <vt:lpstr>PowerPoint Presentation</vt:lpstr>
      <vt:lpstr>On the other hand…</vt:lpstr>
      <vt:lpstr>Superconductors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Central Florida - College of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Surface Impedance of Metals</dc:title>
  <dc:creator>Robert Peale</dc:creator>
  <cp:lastModifiedBy>Robert Peale</cp:lastModifiedBy>
  <cp:revision>12</cp:revision>
  <dcterms:created xsi:type="dcterms:W3CDTF">2013-04-16T15:47:12Z</dcterms:created>
  <dcterms:modified xsi:type="dcterms:W3CDTF">2014-04-17T18:24:08Z</dcterms:modified>
</cp:coreProperties>
</file>