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303" r:id="rId15"/>
    <p:sldId id="302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304" r:id="rId31"/>
    <p:sldId id="305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300" r:id="rId47"/>
    <p:sldId id="301" r:id="rId48"/>
    <p:sldId id="297" r:id="rId49"/>
    <p:sldId id="298" r:id="rId50"/>
    <p:sldId id="299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>
        <p:scale>
          <a:sx n="86" d="100"/>
          <a:sy n="86" d="100"/>
        </p:scale>
        <p:origin x="4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EF3D6-701F-20D5-65C2-2F71811666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7A84FD-F37D-7806-AF02-2D6E901B7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3B306-3185-261C-7415-1D7363C48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15DB-AE08-4BD7-AD4E-BAB0A57A7820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D9439-8A6C-C1CC-1BDC-FC45EB58B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0B905-0DAA-070C-99AB-F3C07576A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0DF4-07D6-4A67-90DC-9F006C1A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5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43C31-58DC-7E7E-4005-09B68D3C8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78CEBF-1CEB-35A1-7F85-92CCEFE10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26D41-1AA2-1604-1573-9A7C738C3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15DB-AE08-4BD7-AD4E-BAB0A57A7820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44FC6-D558-A496-8984-D18632E05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45E7C-2204-062E-740E-FB14ABB16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0DF4-07D6-4A67-90DC-9F006C1A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1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28BBF6-5A76-AA36-BFAF-251B332E44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C3B71-5C13-2816-84F9-14EFE65B5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76395-BE51-B4BF-3DF5-E0CF3D73E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15DB-AE08-4BD7-AD4E-BAB0A57A7820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32D29-726E-CD1B-EC7A-94800F777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3714D-5836-1D83-2E2A-C28CE1572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0DF4-07D6-4A67-90DC-9F006C1A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4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14CE9-8DE6-425C-7F57-9A2868C7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006C7-66BE-C82B-961A-ECFFDFCFB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75684-AADF-1E92-DCD9-84B786F4E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15DB-AE08-4BD7-AD4E-BAB0A57A7820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FF0B4-26A1-CBE2-47EB-8CB7471B2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1C368-6D54-C61E-0E1C-FE0B67D85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0DF4-07D6-4A67-90DC-9F006C1A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6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E1E6D-E4B0-CFC7-4F1B-89819A579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3260FD-D156-B022-5557-21FCCD616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581F4-DFAF-80E2-5760-C34564E73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15DB-AE08-4BD7-AD4E-BAB0A57A7820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BD621-7DD1-A352-5DC1-9B528C703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5D3AA-2586-1BF7-8F52-ECA85662A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0DF4-07D6-4A67-90DC-9F006C1A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5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CC39C-4595-00FE-2BE9-8FFE7A48D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CB18A-D886-E4F0-D586-C971407027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5E79AE-8CE0-284B-3A9F-5F5BE2544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BAED14-B5BF-C8A2-9236-73C3AA5E9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15DB-AE08-4BD7-AD4E-BAB0A57A7820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6F4111-CCC9-BE53-FB04-2B0B7F78F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D8340E-CC03-E3EC-4A03-30255B85C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0DF4-07D6-4A67-90DC-9F006C1A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3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66D7F-C320-0CF0-740B-E8E5921BF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5D07F-9DFC-E45C-EAD8-70546F403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C0A8E8-03A9-8B6D-C11B-618185CD59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3E68F7-1F17-4EFF-6CBA-556F6577BB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B390EE-D140-C882-E5A0-9F778E20C8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080B9C-B022-6B8B-5ECB-9B84C938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15DB-AE08-4BD7-AD4E-BAB0A57A7820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5E6EF2-1D3E-894A-1EB9-1ACEA93C2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84C8A2-92BE-D121-DBEA-40AAE56C5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0DF4-07D6-4A67-90DC-9F006C1A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68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7A322-C200-E436-DD3B-BC60FE375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A6545F-9818-08E8-9D67-24C9F1D3D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15DB-AE08-4BD7-AD4E-BAB0A57A7820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485906-4607-4BBA-116F-65B0AABF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78229E-8F6F-81A4-7E76-A7F447C7E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0DF4-07D6-4A67-90DC-9F006C1A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8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8B1883-4CEC-ABC7-8A0D-12FF8D8E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15DB-AE08-4BD7-AD4E-BAB0A57A7820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7AB186-3CE1-B89B-70CE-DA7C8C7E9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D138F9-ED10-21C3-4663-A275B2AA7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0DF4-07D6-4A67-90DC-9F006C1A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1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D30E9-9F3B-7001-458F-4D3FB7382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53CAA-9F54-4555-FA34-A7128F8C9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EB88E-F7F0-56B6-6A23-3C7F96F68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13F4B8-269C-DB4C-2723-ECE8A2095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15DB-AE08-4BD7-AD4E-BAB0A57A7820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A2CA7-E11F-CE14-2A0A-820116C61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476CAE-FC66-AF7D-EECD-CED95F644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0DF4-07D6-4A67-90DC-9F006C1A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9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9B579-1520-E06A-AFBD-FE7094305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A6291A-5277-6703-0601-B2A83F347D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EA71AC-D1C4-6611-4F77-57CE52EDE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A486C-F15D-5659-3596-43C6E3866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15DB-AE08-4BD7-AD4E-BAB0A57A7820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33979-DEFF-C664-A363-9D571291E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47AA0D-0FE9-53D8-AFC0-CFCDF1775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0DF4-07D6-4A67-90DC-9F006C1A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8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98BC4A-88A5-2CBE-3BC3-A04B2887D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1411F8-A979-D156-2933-15802149E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FEB8B-4CFA-45F4-A664-912B8173B0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5DB-AE08-4BD7-AD4E-BAB0A57A7820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B1AFB-8C90-D8A1-A618-5538D159C1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4D009-2D3C-ADC0-C93F-3144D92D72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90DF4-07D6-4A67-90DC-9F006C1A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4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1A8C0-6D60-7C7A-C301-A5841AEDAA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ED 1 Quizzes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CA757-3F8A-F814-42E2-AF71D07413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59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05A1DFC-DA56-B15C-D276-B1D325CCE877}"/>
              </a:ext>
            </a:extLst>
          </p:cNvPr>
          <p:cNvSpPr txBox="1"/>
          <p:nvPr/>
        </p:nvSpPr>
        <p:spPr>
          <a:xfrm>
            <a:off x="3048000" y="1860725"/>
            <a:ext cx="6096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If we lower the index of a contravariant 4-vector, does the corresponding component change sign?</a:t>
            </a:r>
          </a:p>
          <a:p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No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Sometimes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761849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5758C61-B9DC-F339-8D1F-B272D77DBDEB}"/>
              </a:ext>
            </a:extLst>
          </p:cNvPr>
          <p:cNvSpPr txBox="1"/>
          <p:nvPr/>
        </p:nvSpPr>
        <p:spPr>
          <a:xfrm>
            <a:off x="3048000" y="1999224"/>
            <a:ext cx="6096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What is </a:t>
            </a:r>
            <a:r>
              <a:rPr lang="en-US" dirty="0">
                <a:latin typeface="Symbol" panose="05050102010706020507" pitchFamily="18" charset="2"/>
              </a:rPr>
              <a:t>d</a:t>
            </a:r>
            <a:r>
              <a:rPr lang="en-US" baseline="30000" dirty="0"/>
              <a:t>i</a:t>
            </a:r>
            <a:r>
              <a:rPr lang="en-US" baseline="-25000" dirty="0"/>
              <a:t>i</a:t>
            </a:r>
            <a:r>
              <a:rPr lang="en-US" dirty="0"/>
              <a:t>?</a:t>
            </a:r>
          </a:p>
          <a:p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1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3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0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03310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6176837-1DBF-A55B-38D6-4441FE179CB9}"/>
              </a:ext>
            </a:extLst>
          </p:cNvPr>
          <p:cNvSpPr txBox="1"/>
          <p:nvPr/>
        </p:nvSpPr>
        <p:spPr>
          <a:xfrm>
            <a:off x="2754284" y="1699966"/>
            <a:ext cx="6096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What is inversion of the 4D coordinate system?</a:t>
            </a:r>
          </a:p>
          <a:p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 err="1"/>
              <a:t>x,y,z</a:t>
            </a:r>
            <a:r>
              <a:rPr lang="en-US" dirty="0"/>
              <a:t> change sign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x goes to -x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all 4 coordinates change sign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The coordinates are rotated until z points down.</a:t>
            </a:r>
          </a:p>
        </p:txBody>
      </p:sp>
    </p:spTree>
    <p:extLst>
      <p:ext uri="{BB962C8B-B14F-4D97-AF65-F5344CB8AC3E}">
        <p14:creationId xmlns:p14="http://schemas.microsoft.com/office/powerpoint/2010/main" val="4087351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F12737A-D81F-8CB2-3086-805CE9FB7490}"/>
              </a:ext>
            </a:extLst>
          </p:cNvPr>
          <p:cNvSpPr txBox="1"/>
          <p:nvPr/>
        </p:nvSpPr>
        <p:spPr>
          <a:xfrm>
            <a:off x="1978429" y="1999224"/>
            <a:ext cx="716557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How many free indices does the tensor </a:t>
            </a:r>
            <a:r>
              <a:rPr lang="en-US" sz="2400" dirty="0" err="1"/>
              <a:t>A</a:t>
            </a:r>
            <a:r>
              <a:rPr lang="en-US" sz="2400" baseline="30000" dirty="0" err="1"/>
              <a:t>i</a:t>
            </a:r>
            <a:r>
              <a:rPr lang="en-US" sz="2400" baseline="-25000" dirty="0" err="1"/>
              <a:t>kli</a:t>
            </a:r>
            <a:r>
              <a:rPr lang="en-US" sz="2400" dirty="0"/>
              <a:t> have?</a:t>
            </a:r>
          </a:p>
          <a:p>
            <a:endParaRPr lang="en-US" sz="2400" dirty="0"/>
          </a:p>
          <a:p>
            <a:pPr marL="1257300" lvl="2" indent="-342900">
              <a:buFont typeface="+mj-lt"/>
              <a:buAutoNum type="alphaUcPeriod"/>
            </a:pPr>
            <a:r>
              <a:rPr lang="en-US" sz="2400" dirty="0"/>
              <a:t>4</a:t>
            </a:r>
          </a:p>
          <a:p>
            <a:pPr marL="1257300" lvl="2" indent="-342900">
              <a:buFont typeface="+mj-lt"/>
              <a:buAutoNum type="alphaUcPeriod"/>
            </a:pPr>
            <a:endParaRPr lang="en-US" sz="2400" dirty="0"/>
          </a:p>
          <a:p>
            <a:pPr marL="1257300" lvl="2" indent="-342900">
              <a:buFont typeface="+mj-lt"/>
              <a:buAutoNum type="alphaUcPeriod"/>
            </a:pPr>
            <a:r>
              <a:rPr lang="en-US" sz="2400" dirty="0"/>
              <a:t>0</a:t>
            </a:r>
          </a:p>
          <a:p>
            <a:pPr marL="1257300" lvl="2" indent="-342900">
              <a:buFont typeface="+mj-lt"/>
              <a:buAutoNum type="alphaUcPeriod"/>
            </a:pPr>
            <a:endParaRPr lang="en-US" sz="2400" dirty="0"/>
          </a:p>
          <a:p>
            <a:pPr marL="1257300" lvl="2" indent="-342900">
              <a:buFont typeface="+mj-lt"/>
              <a:buAutoNum type="alphaUcPeriod"/>
            </a:pPr>
            <a:r>
              <a:rPr lang="en-US" sz="2400" dirty="0"/>
              <a:t>2</a:t>
            </a:r>
          </a:p>
          <a:p>
            <a:pPr marL="1257300" lvl="2" indent="-342900">
              <a:buFont typeface="+mj-lt"/>
              <a:buAutoNum type="alphaUcPeriod"/>
            </a:pPr>
            <a:endParaRPr lang="en-US" sz="2400" dirty="0"/>
          </a:p>
          <a:p>
            <a:pPr marL="1257300" lvl="2" indent="-342900">
              <a:buFont typeface="+mj-lt"/>
              <a:buAutoNum type="alphaUcPeriod"/>
            </a:pPr>
            <a:r>
              <a:rPr lang="en-US" sz="24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05437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656411-C8A0-A921-3962-05B004BAD977}"/>
              </a:ext>
            </a:extLst>
          </p:cNvPr>
          <p:cNvSpPr txBox="1"/>
          <p:nvPr/>
        </p:nvSpPr>
        <p:spPr>
          <a:xfrm>
            <a:off x="1490749" y="2137724"/>
            <a:ext cx="765325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Which of these equations is a proper tensor equation?</a:t>
            </a:r>
          </a:p>
          <a:p>
            <a:endParaRPr lang="en-US" sz="2400" dirty="0"/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err="1"/>
              <a:t>A</a:t>
            </a:r>
            <a:r>
              <a:rPr lang="en-US" sz="2400" baseline="30000" dirty="0" err="1"/>
              <a:t>i</a:t>
            </a:r>
            <a:r>
              <a:rPr lang="en-US" sz="2400" baseline="-25000" dirty="0" err="1"/>
              <a:t>ji</a:t>
            </a:r>
            <a:r>
              <a:rPr lang="en-US" sz="2400" dirty="0"/>
              <a:t>=</a:t>
            </a:r>
            <a:r>
              <a:rPr lang="en-US" sz="2400" dirty="0" err="1"/>
              <a:t>B</a:t>
            </a:r>
            <a:r>
              <a:rPr lang="en-US" sz="2400" baseline="-25000" dirty="0" err="1"/>
              <a:t>ij</a:t>
            </a:r>
            <a:endParaRPr lang="en-US" sz="2400" baseline="-25000" dirty="0"/>
          </a:p>
          <a:p>
            <a:pPr marL="800100" lvl="1" indent="-342900">
              <a:buFont typeface="+mj-lt"/>
              <a:buAutoNum type="arabicPeriod"/>
            </a:pPr>
            <a:endParaRPr lang="en-US" sz="2400" dirty="0"/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err="1"/>
              <a:t>A</a:t>
            </a:r>
            <a:r>
              <a:rPr lang="en-US" sz="2400" baseline="30000" dirty="0" err="1"/>
              <a:t>i</a:t>
            </a:r>
            <a:r>
              <a:rPr lang="en-US" sz="2400" baseline="-25000" dirty="0" err="1"/>
              <a:t>ji</a:t>
            </a:r>
            <a:r>
              <a:rPr lang="en-US" sz="2400" dirty="0"/>
              <a:t>=</a:t>
            </a:r>
            <a:r>
              <a:rPr lang="en-US" sz="2400" dirty="0" err="1"/>
              <a:t>B</a:t>
            </a:r>
            <a:r>
              <a:rPr lang="en-US" sz="2400" baseline="-25000" dirty="0" err="1"/>
              <a:t>j</a:t>
            </a:r>
            <a:endParaRPr lang="en-US" sz="2400" baseline="-25000" dirty="0"/>
          </a:p>
          <a:p>
            <a:pPr marL="800100" lvl="1" indent="-342900">
              <a:buFont typeface="+mj-lt"/>
              <a:buAutoNum type="arabicPeriod"/>
            </a:pPr>
            <a:endParaRPr lang="en-US" sz="2400" dirty="0"/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err="1"/>
              <a:t>A</a:t>
            </a:r>
            <a:r>
              <a:rPr lang="en-US" sz="2400" baseline="30000" dirty="0" err="1"/>
              <a:t>i</a:t>
            </a:r>
            <a:r>
              <a:rPr lang="en-US" sz="2400" baseline="-25000" dirty="0" err="1"/>
              <a:t>ji</a:t>
            </a:r>
            <a:r>
              <a:rPr lang="en-US" sz="2400" dirty="0"/>
              <a:t>=</a:t>
            </a:r>
            <a:r>
              <a:rPr lang="en-US" sz="2400" dirty="0" err="1"/>
              <a:t>B</a:t>
            </a:r>
            <a:r>
              <a:rPr lang="en-US" sz="2400" baseline="30000" dirty="0" err="1"/>
              <a:t>j</a:t>
            </a:r>
            <a:endParaRPr lang="en-US" sz="2400" baseline="30000" dirty="0"/>
          </a:p>
          <a:p>
            <a:pPr marL="800100" lvl="1" indent="-342900">
              <a:buFont typeface="+mj-lt"/>
              <a:buAutoNum type="arabicPeriod"/>
            </a:pPr>
            <a:endParaRPr lang="en-US" sz="2400" dirty="0"/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err="1"/>
              <a:t>A</a:t>
            </a:r>
            <a:r>
              <a:rPr lang="en-US" sz="2400" baseline="30000" dirty="0" err="1"/>
              <a:t>i</a:t>
            </a:r>
            <a:r>
              <a:rPr lang="en-US" sz="2400" baseline="-25000" dirty="0" err="1"/>
              <a:t>ji</a:t>
            </a:r>
            <a:r>
              <a:rPr lang="en-US" sz="2400" dirty="0"/>
              <a:t>=B</a:t>
            </a:r>
            <a:r>
              <a:rPr lang="en-US" sz="2400" baseline="-25000" dirty="0"/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4003428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31B4060-3E9A-7789-8A2F-FAD2F64B34E5}"/>
              </a:ext>
            </a:extLst>
          </p:cNvPr>
          <p:cNvSpPr txBox="1"/>
          <p:nvPr/>
        </p:nvSpPr>
        <p:spPr>
          <a:xfrm>
            <a:off x="415635" y="1168228"/>
            <a:ext cx="1164336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A monoenergetic beam consists of unstable particles with total energies 100 times their rest energy. If the particles have rest mass m, their momentum is most nearly equal to...</a:t>
            </a:r>
          </a:p>
          <a:p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100 mc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mc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70 mc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10 mc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10000 mc</a:t>
            </a:r>
          </a:p>
        </p:txBody>
      </p:sp>
    </p:spTree>
    <p:extLst>
      <p:ext uri="{BB962C8B-B14F-4D97-AF65-F5344CB8AC3E}">
        <p14:creationId xmlns:p14="http://schemas.microsoft.com/office/powerpoint/2010/main" val="2257119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70B47C5-2A33-BBEB-364B-2C2F3984F35A}"/>
              </a:ext>
            </a:extLst>
          </p:cNvPr>
          <p:cNvSpPr txBox="1"/>
          <p:nvPr/>
        </p:nvSpPr>
        <p:spPr>
          <a:xfrm>
            <a:off x="3048000" y="1860725"/>
            <a:ext cx="609600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What effect acting alone causes no change in a particle’s kinetic energy?</a:t>
            </a:r>
          </a:p>
          <a:p>
            <a:endParaRPr lang="en-US" sz="20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/>
              <a:t>A time dependent vector potential</a:t>
            </a:r>
          </a:p>
          <a:p>
            <a:pPr marL="800100" lvl="1" indent="-342900">
              <a:buFont typeface="+mj-lt"/>
              <a:buAutoNum type="alphaUcPeriod"/>
            </a:pPr>
            <a:endParaRPr lang="en-US" sz="20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/>
              <a:t>A spatially varying vector potential</a:t>
            </a:r>
          </a:p>
          <a:p>
            <a:pPr marL="800100" lvl="1" indent="-342900">
              <a:buFont typeface="+mj-lt"/>
              <a:buAutoNum type="alphaUcPeriod"/>
            </a:pPr>
            <a:endParaRPr lang="en-US" sz="20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/>
              <a:t>A time dependent scalar potential</a:t>
            </a:r>
          </a:p>
          <a:p>
            <a:pPr marL="800100" lvl="1" indent="-342900">
              <a:buFont typeface="+mj-lt"/>
              <a:buAutoNum type="alphaUcPeriod"/>
            </a:pPr>
            <a:endParaRPr lang="en-US" sz="20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/>
              <a:t>A spatially varying scalar potential</a:t>
            </a:r>
          </a:p>
        </p:txBody>
      </p:sp>
    </p:spTree>
    <p:extLst>
      <p:ext uri="{BB962C8B-B14F-4D97-AF65-F5344CB8AC3E}">
        <p14:creationId xmlns:p14="http://schemas.microsoft.com/office/powerpoint/2010/main" val="167800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ABC86FA-7594-BC8D-84E4-ACD2C094A8FB}"/>
              </a:ext>
            </a:extLst>
          </p:cNvPr>
          <p:cNvSpPr txBox="1"/>
          <p:nvPr/>
        </p:nvSpPr>
        <p:spPr>
          <a:xfrm>
            <a:off x="3048000" y="1860725"/>
            <a:ext cx="60960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Is it possible to have an electric field if the scalar potential is everywhere zero?</a:t>
            </a:r>
          </a:p>
          <a:p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Only under time reversal.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No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Yes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Only in 3D.</a:t>
            </a:r>
          </a:p>
        </p:txBody>
      </p:sp>
    </p:spTree>
    <p:extLst>
      <p:ext uri="{BB962C8B-B14F-4D97-AF65-F5344CB8AC3E}">
        <p14:creationId xmlns:p14="http://schemas.microsoft.com/office/powerpoint/2010/main" val="3429981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E5D331-6185-86AC-BA10-82DD6C0B7DEC}"/>
              </a:ext>
            </a:extLst>
          </p:cNvPr>
          <p:cNvSpPr txBox="1"/>
          <p:nvPr/>
        </p:nvSpPr>
        <p:spPr>
          <a:xfrm>
            <a:off x="698269" y="2414723"/>
            <a:ext cx="986997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Scaler potential </a:t>
            </a:r>
            <a:r>
              <a:rPr lang="en-US" b="0" i="0" dirty="0">
                <a:solidFill>
                  <a:srgbClr val="2D3B45"/>
                </a:solidFill>
                <a:effectLst/>
                <a:latin typeface="Symbol" panose="05050102010706020507" pitchFamily="18" charset="2"/>
              </a:rPr>
              <a:t>f</a:t>
            </a: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 and vector potential </a:t>
            </a:r>
            <a:r>
              <a:rPr lang="en-US" b="1" i="0" dirty="0">
                <a:solidFill>
                  <a:srgbClr val="2D3B45"/>
                </a:solidFill>
                <a:effectLst/>
                <a:latin typeface="Lato Extended"/>
              </a:rPr>
              <a:t>A</a:t>
            </a: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 are measured by an observer in inertial frame K at a point P.  An observer in frame K' moving at V along the X,X' direction measures </a:t>
            </a:r>
            <a:r>
              <a:rPr lang="en-US" b="0" i="0" dirty="0">
                <a:solidFill>
                  <a:srgbClr val="2D3B45"/>
                </a:solidFill>
                <a:effectLst/>
                <a:latin typeface="Symbol" panose="05050102010706020507" pitchFamily="18" charset="2"/>
              </a:rPr>
              <a:t>f </a:t>
            </a: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' and </a:t>
            </a:r>
            <a:r>
              <a:rPr lang="en-US" b="1" i="0" dirty="0">
                <a:solidFill>
                  <a:srgbClr val="2D3B45"/>
                </a:solidFill>
                <a:effectLst/>
                <a:latin typeface="Lato Extended"/>
              </a:rPr>
              <a:t>A</a:t>
            </a: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’ at the same point P.   Which is true?</a:t>
            </a:r>
          </a:p>
          <a:p>
            <a:pPr algn="l"/>
            <a:endParaRPr lang="en-US" b="0" i="0" dirty="0">
              <a:solidFill>
                <a:srgbClr val="2D3B45"/>
              </a:solidFill>
              <a:effectLst/>
              <a:latin typeface="Lato Extended"/>
            </a:endParaRPr>
          </a:p>
          <a:p>
            <a:pPr marL="800100" lvl="1" indent="-342900">
              <a:buFont typeface="+mj-lt"/>
              <a:buAutoNum type="alphaUcPeriod"/>
            </a:pPr>
            <a:r>
              <a:rPr lang="en-US" b="0" i="0" dirty="0">
                <a:solidFill>
                  <a:srgbClr val="2D3B45"/>
                </a:solidFill>
                <a:effectLst/>
                <a:latin typeface="Symbol" panose="05050102010706020507" pitchFamily="18" charset="2"/>
              </a:rPr>
              <a:t>f</a:t>
            </a: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‘ = </a:t>
            </a:r>
            <a:r>
              <a:rPr lang="en-US" b="0" i="0" dirty="0">
                <a:solidFill>
                  <a:srgbClr val="2D3B45"/>
                </a:solidFill>
                <a:effectLst/>
                <a:latin typeface="Symbol" panose="05050102010706020507" pitchFamily="18" charset="2"/>
              </a:rPr>
              <a:t>f</a:t>
            </a: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b="0" i="0" dirty="0">
                <a:solidFill>
                  <a:srgbClr val="2D3B45"/>
                </a:solidFill>
                <a:effectLst/>
                <a:latin typeface="Symbol" panose="05050102010706020507" pitchFamily="18" charset="2"/>
              </a:rPr>
              <a:t>f</a:t>
            </a: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' is a linear combination of </a:t>
            </a:r>
            <a:r>
              <a:rPr lang="en-US" b="0" i="0" dirty="0">
                <a:solidFill>
                  <a:srgbClr val="2D3B45"/>
                </a:solidFill>
                <a:effectLst/>
                <a:latin typeface="Symbol" panose="05050102010706020507" pitchFamily="18" charset="2"/>
              </a:rPr>
              <a:t>f</a:t>
            </a: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 and A</a:t>
            </a:r>
            <a:r>
              <a:rPr lang="en-US" b="0" i="0" baseline="-25000" dirty="0">
                <a:solidFill>
                  <a:srgbClr val="2D3B45"/>
                </a:solidFill>
                <a:effectLst/>
                <a:latin typeface="Lato Extended"/>
              </a:rPr>
              <a:t>x</a:t>
            </a: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A</a:t>
            </a:r>
            <a:r>
              <a:rPr lang="en-US" b="0" i="0" baseline="-25000" dirty="0">
                <a:solidFill>
                  <a:srgbClr val="2D3B45"/>
                </a:solidFill>
                <a:effectLst/>
                <a:latin typeface="Lato Extended"/>
              </a:rPr>
              <a:t>x</a:t>
            </a: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' is a linear combination of A</a:t>
            </a:r>
            <a:r>
              <a:rPr lang="en-US" b="0" i="0" baseline="-25000" dirty="0">
                <a:solidFill>
                  <a:srgbClr val="2D3B45"/>
                </a:solidFill>
                <a:effectLst/>
                <a:latin typeface="Lato Extended"/>
              </a:rPr>
              <a:t>x</a:t>
            </a: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, A</a:t>
            </a:r>
            <a:r>
              <a:rPr lang="en-US" b="0" i="0" baseline="-25000" dirty="0">
                <a:solidFill>
                  <a:srgbClr val="2D3B45"/>
                </a:solidFill>
                <a:effectLst/>
                <a:latin typeface="Lato Extended"/>
              </a:rPr>
              <a:t>y</a:t>
            </a: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, and A</a:t>
            </a:r>
            <a:r>
              <a:rPr lang="en-US" b="0" i="0" baseline="-25000" dirty="0">
                <a:solidFill>
                  <a:srgbClr val="2D3B45"/>
                </a:solidFill>
                <a:effectLst/>
                <a:latin typeface="Lato Extended"/>
              </a:rPr>
              <a:t>z</a:t>
            </a: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5974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3E24441-38EE-DD8C-59B4-AEE2C544A118}"/>
              </a:ext>
            </a:extLst>
          </p:cNvPr>
          <p:cNvSpPr txBox="1"/>
          <p:nvPr/>
        </p:nvSpPr>
        <p:spPr>
          <a:xfrm>
            <a:off x="3048000" y="1860725"/>
            <a:ext cx="60960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If scalar and vector potentials are given</a:t>
            </a:r>
          </a:p>
          <a:p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the fields are determined only to within a constant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electric and magnetic fields are uniquely determined.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the fields are determined only to within the four-gradient of an arbitrary scalar function.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Only the electric field is determined.</a:t>
            </a:r>
          </a:p>
        </p:txBody>
      </p:sp>
    </p:spTree>
    <p:extLst>
      <p:ext uri="{BB962C8B-B14F-4D97-AF65-F5344CB8AC3E}">
        <p14:creationId xmlns:p14="http://schemas.microsoft.com/office/powerpoint/2010/main" val="4235191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39D086E-BD55-8B60-F2F6-B8ED50048AFF}"/>
              </a:ext>
            </a:extLst>
          </p:cNvPr>
          <p:cNvSpPr txBox="1"/>
          <p:nvPr/>
        </p:nvSpPr>
        <p:spPr>
          <a:xfrm>
            <a:off x="193963" y="1706244"/>
            <a:ext cx="1180407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The transition from relativistic to classical mechanics is effected in formulas by setting c equal to</a:t>
            </a:r>
          </a:p>
          <a:p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infinity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3 x 10^8 m/s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0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92510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9ADBF2B-2FB7-56C3-6514-A69693474DD1}"/>
              </a:ext>
            </a:extLst>
          </p:cNvPr>
          <p:cNvSpPr txBox="1"/>
          <p:nvPr/>
        </p:nvSpPr>
        <p:spPr>
          <a:xfrm>
            <a:off x="3048000" y="1860725"/>
            <a:ext cx="609600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What is the shape of the trajectory for a relativistic charged particle in a constant uniform electric field?</a:t>
            </a:r>
          </a:p>
          <a:p>
            <a:endParaRPr lang="en-US" sz="20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/>
              <a:t>helix</a:t>
            </a:r>
          </a:p>
          <a:p>
            <a:pPr marL="800100" lvl="1" indent="-342900">
              <a:buFont typeface="+mj-lt"/>
              <a:buAutoNum type="alphaUcPeriod"/>
            </a:pPr>
            <a:endParaRPr lang="en-US" sz="20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/>
              <a:t>parabola</a:t>
            </a:r>
          </a:p>
          <a:p>
            <a:pPr marL="800100" lvl="1" indent="-342900">
              <a:buFont typeface="+mj-lt"/>
              <a:buAutoNum type="alphaUcPeriod"/>
            </a:pPr>
            <a:endParaRPr lang="en-US" sz="20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/>
              <a:t>hyperbola</a:t>
            </a:r>
          </a:p>
          <a:p>
            <a:pPr marL="800100" lvl="1" indent="-342900">
              <a:buFont typeface="+mj-lt"/>
              <a:buAutoNum type="alphaUcPeriod"/>
            </a:pPr>
            <a:endParaRPr lang="en-US" sz="20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/>
              <a:t>catenary</a:t>
            </a:r>
          </a:p>
        </p:txBody>
      </p:sp>
    </p:spTree>
    <p:extLst>
      <p:ext uri="{BB962C8B-B14F-4D97-AF65-F5344CB8AC3E}">
        <p14:creationId xmlns:p14="http://schemas.microsoft.com/office/powerpoint/2010/main" val="42354935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4CD874-7B0C-A09C-BE92-47A31CD92B89}"/>
              </a:ext>
            </a:extLst>
          </p:cNvPr>
          <p:cNvSpPr txBox="1"/>
          <p:nvPr/>
        </p:nvSpPr>
        <p:spPr>
          <a:xfrm>
            <a:off x="3048000" y="1860725"/>
            <a:ext cx="609600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What is the shape of the trajectory of a relativistic charged particle in a constant uniform magnetic field?</a:t>
            </a:r>
          </a:p>
          <a:p>
            <a:endParaRPr lang="en-US" sz="20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/>
              <a:t>cycloid</a:t>
            </a:r>
          </a:p>
          <a:p>
            <a:pPr marL="800100" lvl="1" indent="-342900">
              <a:buFont typeface="+mj-lt"/>
              <a:buAutoNum type="alphaUcPeriod"/>
            </a:pPr>
            <a:endParaRPr lang="en-US" sz="20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/>
              <a:t>hyperbola</a:t>
            </a:r>
          </a:p>
          <a:p>
            <a:pPr marL="800100" lvl="1" indent="-342900">
              <a:buFont typeface="+mj-lt"/>
              <a:buAutoNum type="alphaUcPeriod"/>
            </a:pPr>
            <a:endParaRPr lang="en-US" sz="20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/>
              <a:t>adiabat</a:t>
            </a:r>
          </a:p>
          <a:p>
            <a:pPr marL="800100" lvl="1" indent="-342900">
              <a:buFont typeface="+mj-lt"/>
              <a:buAutoNum type="alphaUcPeriod"/>
            </a:pPr>
            <a:endParaRPr lang="en-US" sz="20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/>
              <a:t>helix</a:t>
            </a:r>
          </a:p>
        </p:txBody>
      </p:sp>
    </p:spTree>
    <p:extLst>
      <p:ext uri="{BB962C8B-B14F-4D97-AF65-F5344CB8AC3E}">
        <p14:creationId xmlns:p14="http://schemas.microsoft.com/office/powerpoint/2010/main" val="41880943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A6AE04F-B919-25BD-E26F-5B1EC52B859D}"/>
              </a:ext>
            </a:extLst>
          </p:cNvPr>
          <p:cNvSpPr txBox="1"/>
          <p:nvPr/>
        </p:nvSpPr>
        <p:spPr>
          <a:xfrm>
            <a:off x="3048000" y="1999224"/>
            <a:ext cx="60960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The electromagnetic field tensor is </a:t>
            </a:r>
          </a:p>
          <a:p>
            <a:endParaRPr lang="en-US" sz="20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/>
              <a:t>antisymmetric</a:t>
            </a:r>
          </a:p>
          <a:p>
            <a:pPr marL="800100" lvl="1" indent="-342900">
              <a:buFont typeface="+mj-lt"/>
              <a:buAutoNum type="alphaUcPeriod"/>
            </a:pPr>
            <a:endParaRPr lang="en-US" sz="20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/>
              <a:t>symmetric</a:t>
            </a:r>
          </a:p>
          <a:p>
            <a:pPr marL="800100" lvl="1" indent="-342900">
              <a:buFont typeface="+mj-lt"/>
              <a:buAutoNum type="alphaUcPeriod"/>
            </a:pPr>
            <a:endParaRPr lang="en-US" sz="20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/>
              <a:t>isotropic</a:t>
            </a:r>
          </a:p>
          <a:p>
            <a:pPr marL="800100" lvl="1" indent="-342900">
              <a:buFont typeface="+mj-lt"/>
              <a:buAutoNum type="alphaUcPeriod"/>
            </a:pPr>
            <a:endParaRPr lang="en-US" sz="20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/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41215755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60195E1-51A4-1305-C1F9-FD4ED3751A9F}"/>
              </a:ext>
            </a:extLst>
          </p:cNvPr>
          <p:cNvSpPr txBox="1"/>
          <p:nvPr/>
        </p:nvSpPr>
        <p:spPr>
          <a:xfrm>
            <a:off x="3048000" y="1860725"/>
            <a:ext cx="609600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The electromagnetic field tensor has how many independent components</a:t>
            </a:r>
          </a:p>
          <a:p>
            <a:endParaRPr lang="en-US" sz="20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/>
              <a:t>6</a:t>
            </a:r>
          </a:p>
          <a:p>
            <a:pPr marL="800100" lvl="1" indent="-342900">
              <a:buFont typeface="+mj-lt"/>
              <a:buAutoNum type="alphaUcPeriod"/>
            </a:pPr>
            <a:endParaRPr lang="en-US" sz="20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/>
              <a:t>12</a:t>
            </a:r>
          </a:p>
          <a:p>
            <a:pPr marL="800100" lvl="1" indent="-342900">
              <a:buFont typeface="+mj-lt"/>
              <a:buAutoNum type="alphaUcPeriod"/>
            </a:pPr>
            <a:endParaRPr lang="en-US" sz="20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/>
              <a:t>16</a:t>
            </a:r>
          </a:p>
          <a:p>
            <a:pPr marL="800100" lvl="1" indent="-342900">
              <a:buFont typeface="+mj-lt"/>
              <a:buAutoNum type="alphaUcPeriod"/>
            </a:pPr>
            <a:endParaRPr lang="en-US" sz="20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792736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24F50C2-F057-1C83-3DB2-D4236F94D315}"/>
              </a:ext>
            </a:extLst>
          </p:cNvPr>
          <p:cNvSpPr txBox="1"/>
          <p:nvPr/>
        </p:nvSpPr>
        <p:spPr>
          <a:xfrm>
            <a:off x="3048000" y="1445226"/>
            <a:ext cx="60960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For a reference frame K' moving at speed V relative to K along their mutual x-axis, how is </a:t>
            </a:r>
            <a:r>
              <a:rPr lang="en-US" dirty="0" err="1"/>
              <a:t>E'</a:t>
            </a:r>
            <a:r>
              <a:rPr lang="en-US" baseline="-25000" dirty="0" err="1"/>
              <a:t>x</a:t>
            </a:r>
            <a:r>
              <a:rPr lang="en-US" dirty="0"/>
              <a:t> related to E</a:t>
            </a:r>
            <a:r>
              <a:rPr lang="en-US" baseline="-25000" dirty="0"/>
              <a:t>x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 </a:t>
            </a:r>
          </a:p>
          <a:p>
            <a:pPr lvl="1"/>
            <a:r>
              <a:rPr lang="en-US" dirty="0"/>
              <a:t>less than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unchanged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Inversely proportional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greater than</a:t>
            </a:r>
          </a:p>
        </p:txBody>
      </p:sp>
    </p:spTree>
    <p:extLst>
      <p:ext uri="{BB962C8B-B14F-4D97-AF65-F5344CB8AC3E}">
        <p14:creationId xmlns:p14="http://schemas.microsoft.com/office/powerpoint/2010/main" val="41713815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E1F6AE5-7C13-6875-8036-FA7933C90A97}"/>
              </a:ext>
            </a:extLst>
          </p:cNvPr>
          <p:cNvSpPr txBox="1"/>
          <p:nvPr/>
        </p:nvSpPr>
        <p:spPr>
          <a:xfrm>
            <a:off x="3048000" y="1999224"/>
            <a:ext cx="60960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What kind of vector is the electric field?</a:t>
            </a:r>
          </a:p>
          <a:p>
            <a:endParaRPr lang="en-US" sz="20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/>
              <a:t>axial</a:t>
            </a:r>
          </a:p>
          <a:p>
            <a:pPr marL="800100" lvl="1" indent="-342900">
              <a:buFont typeface="+mj-lt"/>
              <a:buAutoNum type="alphaUcPeriod"/>
            </a:pPr>
            <a:endParaRPr lang="en-US" sz="20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/>
              <a:t>null</a:t>
            </a:r>
          </a:p>
          <a:p>
            <a:pPr marL="800100" lvl="1" indent="-342900">
              <a:buFont typeface="+mj-lt"/>
              <a:buAutoNum type="alphaUcPeriod"/>
            </a:pPr>
            <a:endParaRPr lang="en-US" sz="20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/>
              <a:t>isotropic</a:t>
            </a:r>
          </a:p>
          <a:p>
            <a:pPr marL="800100" lvl="1" indent="-342900">
              <a:buFont typeface="+mj-lt"/>
              <a:buAutoNum type="alphaUcPeriod"/>
            </a:pPr>
            <a:endParaRPr lang="en-US" sz="20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/>
              <a:t>polar</a:t>
            </a:r>
          </a:p>
        </p:txBody>
      </p:sp>
    </p:spTree>
    <p:extLst>
      <p:ext uri="{BB962C8B-B14F-4D97-AF65-F5344CB8AC3E}">
        <p14:creationId xmlns:p14="http://schemas.microsoft.com/office/powerpoint/2010/main" val="13515720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3F1580F-D272-2DE0-6D65-139EB3074814}"/>
              </a:ext>
            </a:extLst>
          </p:cNvPr>
          <p:cNvSpPr txBox="1"/>
          <p:nvPr/>
        </p:nvSpPr>
        <p:spPr>
          <a:xfrm>
            <a:off x="482138" y="1860725"/>
            <a:ext cx="866186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If electric and magnetic field vectors are perpendicular in one inertial reference frame, they...</a:t>
            </a:r>
          </a:p>
          <a:p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are perpendicular in every inertial frame.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form an acute angle in every other frame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are parallel in some inertial frame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may form an obtuse angle in some inertial frame.</a:t>
            </a:r>
          </a:p>
        </p:txBody>
      </p:sp>
    </p:spTree>
    <p:extLst>
      <p:ext uri="{BB962C8B-B14F-4D97-AF65-F5344CB8AC3E}">
        <p14:creationId xmlns:p14="http://schemas.microsoft.com/office/powerpoint/2010/main" val="2663858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3D98E18-5654-7C70-89AB-7745B4E66370}"/>
              </a:ext>
            </a:extLst>
          </p:cNvPr>
          <p:cNvSpPr txBox="1"/>
          <p:nvPr/>
        </p:nvSpPr>
        <p:spPr>
          <a:xfrm>
            <a:off x="798022" y="1999224"/>
            <a:ext cx="834597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If E&gt;H in one reference frame, then...</a:t>
            </a:r>
          </a:p>
          <a:p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E can be zero in another reference frame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E&gt;H in every other inertial reference frame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H can never be zero in any other reference frame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E may be less than H in some reference frame</a:t>
            </a:r>
          </a:p>
        </p:txBody>
      </p:sp>
    </p:spTree>
    <p:extLst>
      <p:ext uri="{BB962C8B-B14F-4D97-AF65-F5344CB8AC3E}">
        <p14:creationId xmlns:p14="http://schemas.microsoft.com/office/powerpoint/2010/main" val="7443140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3B7B228-FFD2-6258-1E15-3C2CD1506C39}"/>
              </a:ext>
            </a:extLst>
          </p:cNvPr>
          <p:cNvSpPr txBox="1"/>
          <p:nvPr/>
        </p:nvSpPr>
        <p:spPr>
          <a:xfrm>
            <a:off x="786938" y="1999224"/>
            <a:ext cx="835706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The combination of field tensor components given by </a:t>
            </a:r>
            <a:r>
              <a:rPr lang="en-US" sz="2400" dirty="0" err="1"/>
              <a:t>F</a:t>
            </a:r>
            <a:r>
              <a:rPr lang="en-US" sz="2400" baseline="30000" dirty="0" err="1"/>
              <a:t>ik</a:t>
            </a:r>
            <a:r>
              <a:rPr lang="en-US" sz="2400" dirty="0" err="1"/>
              <a:t>F</a:t>
            </a:r>
            <a:r>
              <a:rPr lang="en-US" sz="2400" baseline="-25000" dirty="0" err="1"/>
              <a:t>ik</a:t>
            </a:r>
            <a:r>
              <a:rPr lang="en-US" sz="2400" dirty="0"/>
              <a:t> is</a:t>
            </a:r>
          </a:p>
          <a:p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a pseudo scalar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equal to 2</a:t>
            </a:r>
            <a:r>
              <a:rPr lang="en-US" sz="2400" b="1" dirty="0"/>
              <a:t>E.H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an invariant scalar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equal to </a:t>
            </a:r>
            <a:r>
              <a:rPr lang="en-US" sz="2400" b="1" dirty="0"/>
              <a:t>grad </a:t>
            </a:r>
            <a:r>
              <a:rPr lang="en-US" sz="2400" dirty="0"/>
              <a:t>H.</a:t>
            </a:r>
          </a:p>
        </p:txBody>
      </p:sp>
    </p:spTree>
    <p:extLst>
      <p:ext uri="{BB962C8B-B14F-4D97-AF65-F5344CB8AC3E}">
        <p14:creationId xmlns:p14="http://schemas.microsoft.com/office/powerpoint/2010/main" val="35011466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5460B43-6071-8714-7E1C-74933E5AA020}"/>
              </a:ext>
            </a:extLst>
          </p:cNvPr>
          <p:cNvSpPr txBox="1"/>
          <p:nvPr/>
        </p:nvSpPr>
        <p:spPr>
          <a:xfrm>
            <a:off x="1645920" y="1860725"/>
            <a:ext cx="749808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Which is true?  Under Lorentz transformations...</a:t>
            </a:r>
          </a:p>
          <a:p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charge density can be eliminated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charge density is invariant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charge density and current density transform into linear combinations of each other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Current density is invariant</a:t>
            </a:r>
          </a:p>
        </p:txBody>
      </p:sp>
    </p:spTree>
    <p:extLst>
      <p:ext uri="{BB962C8B-B14F-4D97-AF65-F5344CB8AC3E}">
        <p14:creationId xmlns:p14="http://schemas.microsoft.com/office/powerpoint/2010/main" val="85784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6B6CFBC-ADF0-E4B1-DE3C-754AEF5C2C0F}"/>
              </a:ext>
            </a:extLst>
          </p:cNvPr>
          <p:cNvSpPr txBox="1"/>
          <p:nvPr/>
        </p:nvSpPr>
        <p:spPr>
          <a:xfrm>
            <a:off x="387927" y="1722225"/>
            <a:ext cx="1107809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Which statement is not true?</a:t>
            </a:r>
          </a:p>
          <a:p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The signal velocity depends on the motion of the observer.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All physical laws have the same form in all inertial reference systems.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The maximum possible signal velocity is the same in all reference systems.</a:t>
            </a:r>
          </a:p>
        </p:txBody>
      </p:sp>
    </p:spTree>
    <p:extLst>
      <p:ext uri="{BB962C8B-B14F-4D97-AF65-F5344CB8AC3E}">
        <p14:creationId xmlns:p14="http://schemas.microsoft.com/office/powerpoint/2010/main" val="38922878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4E3C13-B751-AF3E-AAAD-7FB1FBF55FC7}"/>
              </a:ext>
            </a:extLst>
          </p:cNvPr>
          <p:cNvSpPr txBox="1"/>
          <p:nvPr/>
        </p:nvSpPr>
        <p:spPr>
          <a:xfrm>
            <a:off x="1352204" y="1999224"/>
            <a:ext cx="779179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The continuity equation implies</a:t>
            </a:r>
          </a:p>
          <a:p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charge conservation and time-reversal symmetry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Gauge invariance and inversion symmetry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time reversal symmetry and gauge invariance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charge conservation and gauge invariance</a:t>
            </a:r>
          </a:p>
        </p:txBody>
      </p:sp>
    </p:spTree>
    <p:extLst>
      <p:ext uri="{BB962C8B-B14F-4D97-AF65-F5344CB8AC3E}">
        <p14:creationId xmlns:p14="http://schemas.microsoft.com/office/powerpoint/2010/main" val="28063624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00E40A-E739-1A69-7543-AAF923153262}"/>
              </a:ext>
            </a:extLst>
          </p:cNvPr>
          <p:cNvSpPr txBox="1"/>
          <p:nvPr/>
        </p:nvSpPr>
        <p:spPr>
          <a:xfrm>
            <a:off x="1280160" y="1860725"/>
            <a:ext cx="1011381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The total charge in the universe is found from </a:t>
            </a:r>
          </a:p>
          <a:p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an integral of charge density over all volume for any finite range of times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an integral of charge density over all volume at a given time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an integral of current density over all time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an integral of charge density over all volume and all time</a:t>
            </a:r>
          </a:p>
        </p:txBody>
      </p:sp>
    </p:spTree>
    <p:extLst>
      <p:ext uri="{BB962C8B-B14F-4D97-AF65-F5344CB8AC3E}">
        <p14:creationId xmlns:p14="http://schemas.microsoft.com/office/powerpoint/2010/main" val="40625433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9258EE7-EB7B-9C47-9DE2-38F34AE0BB5F}"/>
              </a:ext>
            </a:extLst>
          </p:cNvPr>
          <p:cNvSpPr txBox="1"/>
          <p:nvPr/>
        </p:nvSpPr>
        <p:spPr>
          <a:xfrm>
            <a:off x="3048000" y="1993682"/>
            <a:ext cx="60960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The units of energy flux density are</a:t>
            </a:r>
          </a:p>
          <a:p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energy/volume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energy/(time*area)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energy/(time*volume)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energy/time</a:t>
            </a:r>
          </a:p>
        </p:txBody>
      </p:sp>
    </p:spTree>
    <p:extLst>
      <p:ext uri="{BB962C8B-B14F-4D97-AF65-F5344CB8AC3E}">
        <p14:creationId xmlns:p14="http://schemas.microsoft.com/office/powerpoint/2010/main" val="504991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B5BEFC6-6FB5-A09F-5406-F9832F5A14B0}"/>
              </a:ext>
            </a:extLst>
          </p:cNvPr>
          <p:cNvSpPr txBox="1"/>
          <p:nvPr/>
        </p:nvSpPr>
        <p:spPr>
          <a:xfrm>
            <a:off x="1379913" y="1860725"/>
            <a:ext cx="978130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The magnetic field around a straight current-carrying wire can be found using</a:t>
            </a:r>
          </a:p>
          <a:p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Maxwell's law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Faraday's law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Ampere's law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Gauss's theorem</a:t>
            </a:r>
          </a:p>
        </p:txBody>
      </p:sp>
    </p:spTree>
    <p:extLst>
      <p:ext uri="{BB962C8B-B14F-4D97-AF65-F5344CB8AC3E}">
        <p14:creationId xmlns:p14="http://schemas.microsoft.com/office/powerpoint/2010/main" val="42332538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AD15781-95A5-4F06-CBD5-D6F5A4E2628E}"/>
              </a:ext>
            </a:extLst>
          </p:cNvPr>
          <p:cNvSpPr txBox="1"/>
          <p:nvPr/>
        </p:nvSpPr>
        <p:spPr>
          <a:xfrm>
            <a:off x="437804" y="1860725"/>
            <a:ext cx="870619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The magnetic field depends on the radial distance r from a long straight current carrying wire according to</a:t>
            </a:r>
          </a:p>
          <a:p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1/r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ln(r)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1/r^2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Exp[-r]</a:t>
            </a:r>
          </a:p>
        </p:txBody>
      </p:sp>
    </p:spTree>
    <p:extLst>
      <p:ext uri="{BB962C8B-B14F-4D97-AF65-F5344CB8AC3E}">
        <p14:creationId xmlns:p14="http://schemas.microsoft.com/office/powerpoint/2010/main" val="18150729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40F40F4-6690-387B-7BC7-E7AC28CDAB9E}"/>
              </a:ext>
            </a:extLst>
          </p:cNvPr>
          <p:cNvSpPr txBox="1"/>
          <p:nvPr/>
        </p:nvSpPr>
        <p:spPr>
          <a:xfrm>
            <a:off x="759229" y="1999224"/>
            <a:ext cx="838477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The energy density of electromagnetic fields E and H goes as</a:t>
            </a:r>
          </a:p>
          <a:p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product of the fields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linear in the field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sum of their squares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difference of their squares</a:t>
            </a:r>
          </a:p>
        </p:txBody>
      </p:sp>
    </p:spTree>
    <p:extLst>
      <p:ext uri="{BB962C8B-B14F-4D97-AF65-F5344CB8AC3E}">
        <p14:creationId xmlns:p14="http://schemas.microsoft.com/office/powerpoint/2010/main" val="17742744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BD74189-02C5-7AAB-E7B1-1824180B2EDE}"/>
              </a:ext>
            </a:extLst>
          </p:cNvPr>
          <p:cNvSpPr txBox="1"/>
          <p:nvPr/>
        </p:nvSpPr>
        <p:spPr>
          <a:xfrm>
            <a:off x="3048000" y="1999224"/>
            <a:ext cx="60960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T</a:t>
            </a:r>
            <a:r>
              <a:rPr lang="en-US" sz="2400" baseline="30000" dirty="0"/>
              <a:t>00</a:t>
            </a:r>
            <a:r>
              <a:rPr lang="en-US" sz="2400" dirty="0"/>
              <a:t> of the energy-momentum tensor is the...</a:t>
            </a:r>
          </a:p>
          <a:p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momentum flux density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energy density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momentum density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energy flux density</a:t>
            </a:r>
          </a:p>
        </p:txBody>
      </p:sp>
    </p:spTree>
    <p:extLst>
      <p:ext uri="{BB962C8B-B14F-4D97-AF65-F5344CB8AC3E}">
        <p14:creationId xmlns:p14="http://schemas.microsoft.com/office/powerpoint/2010/main" val="32143084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308EB7-6D26-A791-2AE8-1E5224C39ADD}"/>
              </a:ext>
            </a:extLst>
          </p:cNvPr>
          <p:cNvSpPr txBox="1"/>
          <p:nvPr/>
        </p:nvSpPr>
        <p:spPr>
          <a:xfrm>
            <a:off x="3047999" y="1999224"/>
            <a:ext cx="6927273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T</a:t>
            </a:r>
            <a:r>
              <a:rPr lang="en-US" sz="2400" baseline="30000" dirty="0"/>
              <a:t>01</a:t>
            </a:r>
            <a:r>
              <a:rPr lang="en-US" sz="2400" dirty="0"/>
              <a:t>/c is the...</a:t>
            </a:r>
          </a:p>
          <a:p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x-component of the electric field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x-component of the energy flux density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x-component of the momentum density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x-component of the momentum flux density</a:t>
            </a:r>
          </a:p>
        </p:txBody>
      </p:sp>
    </p:spTree>
    <p:extLst>
      <p:ext uri="{BB962C8B-B14F-4D97-AF65-F5344CB8AC3E}">
        <p14:creationId xmlns:p14="http://schemas.microsoft.com/office/powerpoint/2010/main" val="42484642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69AB8B0-061B-0EC9-CECA-EDAA1371AFBD}"/>
              </a:ext>
            </a:extLst>
          </p:cNvPr>
          <p:cNvSpPr txBox="1"/>
          <p:nvPr/>
        </p:nvSpPr>
        <p:spPr>
          <a:xfrm>
            <a:off x="1080655" y="1860725"/>
            <a:ext cx="991431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For a particle at rest, the time component of the 4-velocity has the value...</a:t>
            </a:r>
          </a:p>
          <a:p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infinity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1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0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9170380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89509FF-DD19-5B46-9616-0E547D9E6FBA}"/>
              </a:ext>
            </a:extLst>
          </p:cNvPr>
          <p:cNvSpPr txBox="1"/>
          <p:nvPr/>
        </p:nvSpPr>
        <p:spPr>
          <a:xfrm>
            <a:off x="548639" y="1860725"/>
            <a:ext cx="1076775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The flux of the different components of the momentum vector in the different directions is given by the ...</a:t>
            </a:r>
          </a:p>
          <a:p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momentum density vector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energy-momentum tensor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energy density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stress tensor</a:t>
            </a:r>
          </a:p>
        </p:txBody>
      </p:sp>
    </p:spTree>
    <p:extLst>
      <p:ext uri="{BB962C8B-B14F-4D97-AF65-F5344CB8AC3E}">
        <p14:creationId xmlns:p14="http://schemas.microsoft.com/office/powerpoint/2010/main" val="2234498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028241A-0FF6-4158-AB1F-395135972192}"/>
              </a:ext>
            </a:extLst>
          </p:cNvPr>
          <p:cNvSpPr txBox="1"/>
          <p:nvPr/>
        </p:nvSpPr>
        <p:spPr>
          <a:xfrm>
            <a:off x="1313411" y="2421092"/>
            <a:ext cx="6096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The interval between two events</a:t>
            </a:r>
          </a:p>
          <a:p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Is different in every inertial reference frame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Might be the same or different, depending on which inertial frames are considered.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The same in all inertial reference frames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5509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F500FC3-B863-890E-25F4-9886C417FB1B}"/>
              </a:ext>
            </a:extLst>
          </p:cNvPr>
          <p:cNvSpPr txBox="1"/>
          <p:nvPr/>
        </p:nvSpPr>
        <p:spPr>
          <a:xfrm>
            <a:off x="3048000" y="1999224"/>
            <a:ext cx="60960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The electrostatic self-energy of an electron is ...</a:t>
            </a:r>
          </a:p>
          <a:p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infinity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mc^2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0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(1/2) mc^2</a:t>
            </a:r>
          </a:p>
        </p:txBody>
      </p:sp>
    </p:spTree>
    <p:extLst>
      <p:ext uri="{BB962C8B-B14F-4D97-AF65-F5344CB8AC3E}">
        <p14:creationId xmlns:p14="http://schemas.microsoft.com/office/powerpoint/2010/main" val="30686516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33E6D7-6224-767F-60FD-33EC2A1128CC}"/>
              </a:ext>
            </a:extLst>
          </p:cNvPr>
          <p:cNvSpPr txBox="1"/>
          <p:nvPr/>
        </p:nvSpPr>
        <p:spPr>
          <a:xfrm>
            <a:off x="1025237" y="1040581"/>
            <a:ext cx="828501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To an observer in the lab, the electric field distribution of a charge moving </a:t>
            </a:r>
            <a:r>
              <a:rPr lang="en-US" sz="2400" dirty="0" err="1"/>
              <a:t>relativistically</a:t>
            </a:r>
            <a:r>
              <a:rPr lang="en-US" sz="2400" dirty="0"/>
              <a:t> through the lab is...</a:t>
            </a:r>
          </a:p>
          <a:p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spherically symmetric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elongated in the direction of motion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flattened into a pancake perpendicular to the direction of motion.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zero</a:t>
            </a:r>
          </a:p>
        </p:txBody>
      </p:sp>
    </p:spTree>
    <p:extLst>
      <p:ext uri="{BB962C8B-B14F-4D97-AF65-F5344CB8AC3E}">
        <p14:creationId xmlns:p14="http://schemas.microsoft.com/office/powerpoint/2010/main" val="22029505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81690EE-755F-2295-CA5D-0427C3D7445E}"/>
              </a:ext>
            </a:extLst>
          </p:cNvPr>
          <p:cNvSpPr txBox="1"/>
          <p:nvPr/>
        </p:nvSpPr>
        <p:spPr>
          <a:xfrm>
            <a:off x="3048000" y="1999224"/>
            <a:ext cx="60960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Does a point charge have a dipole moment?</a:t>
            </a:r>
          </a:p>
          <a:p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Yes, if located at the origin.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Yes, if not located at the origin.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No, if not located at the origin.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Never</a:t>
            </a:r>
          </a:p>
        </p:txBody>
      </p:sp>
    </p:spTree>
    <p:extLst>
      <p:ext uri="{BB962C8B-B14F-4D97-AF65-F5344CB8AC3E}">
        <p14:creationId xmlns:p14="http://schemas.microsoft.com/office/powerpoint/2010/main" val="3546026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9DAB4D7-8C05-4528-FA3D-8F5D7758B343}"/>
              </a:ext>
            </a:extLst>
          </p:cNvPr>
          <p:cNvSpPr txBox="1"/>
          <p:nvPr/>
        </p:nvSpPr>
        <p:spPr>
          <a:xfrm>
            <a:off x="232756" y="1722225"/>
            <a:ext cx="1164890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A system comprises one positive point charge and one negative point charge separated by a finite distance.  Does this system have any moments other than the dipole moment?</a:t>
            </a:r>
          </a:p>
          <a:p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Yes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No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Only a quadrupole moment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Only a monopole moment</a:t>
            </a:r>
          </a:p>
        </p:txBody>
      </p:sp>
    </p:spTree>
    <p:extLst>
      <p:ext uri="{BB962C8B-B14F-4D97-AF65-F5344CB8AC3E}">
        <p14:creationId xmlns:p14="http://schemas.microsoft.com/office/powerpoint/2010/main" val="16004557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B4DC31-3AE7-88D8-F510-801D0C22F5DD}"/>
              </a:ext>
            </a:extLst>
          </p:cNvPr>
          <p:cNvSpPr txBox="1"/>
          <p:nvPr/>
        </p:nvSpPr>
        <p:spPr>
          <a:xfrm>
            <a:off x="1485207" y="1400708"/>
            <a:ext cx="836260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If current density is all in one direction, the vector potential is...</a:t>
            </a:r>
          </a:p>
          <a:p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zero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perpendicular to that direction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in the same direction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infinity</a:t>
            </a:r>
          </a:p>
        </p:txBody>
      </p:sp>
    </p:spTree>
    <p:extLst>
      <p:ext uri="{BB962C8B-B14F-4D97-AF65-F5344CB8AC3E}">
        <p14:creationId xmlns:p14="http://schemas.microsoft.com/office/powerpoint/2010/main" val="17417486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142A05-1249-CC80-A09A-2537179AA774}"/>
              </a:ext>
            </a:extLst>
          </p:cNvPr>
          <p:cNvSpPr txBox="1"/>
          <p:nvPr/>
        </p:nvSpPr>
        <p:spPr>
          <a:xfrm>
            <a:off x="620683" y="1722225"/>
            <a:ext cx="1014152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Contributions to the vector potential at a given field point from different points in a current distribution...</a:t>
            </a:r>
          </a:p>
          <a:p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are equal for all distances between source and field points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diminish as inverse square of distance between source and field points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diminish as inverse distance between source and field points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Increases linearly with distance between source and field points</a:t>
            </a:r>
          </a:p>
        </p:txBody>
      </p:sp>
    </p:spTree>
    <p:extLst>
      <p:ext uri="{BB962C8B-B14F-4D97-AF65-F5344CB8AC3E}">
        <p14:creationId xmlns:p14="http://schemas.microsoft.com/office/powerpoint/2010/main" val="33444985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ED9E1F-56F3-947B-9073-DB3C66A7500C}"/>
              </a:ext>
            </a:extLst>
          </p:cNvPr>
          <p:cNvSpPr txBox="1"/>
          <p:nvPr/>
        </p:nvSpPr>
        <p:spPr>
          <a:xfrm>
            <a:off x="3048000" y="1999224"/>
            <a:ext cx="60960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The condition </a:t>
            </a:r>
            <a:r>
              <a:rPr lang="en-US" sz="2400" b="1" dirty="0"/>
              <a:t>div A</a:t>
            </a:r>
            <a:r>
              <a:rPr lang="en-US" sz="2400" dirty="0"/>
              <a:t> = 0 is called the...</a:t>
            </a:r>
          </a:p>
          <a:p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Feeler Gauge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Lorentz Gauge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Coulomb Gauge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Landau Gauge</a:t>
            </a:r>
          </a:p>
        </p:txBody>
      </p:sp>
    </p:spTree>
    <p:extLst>
      <p:ext uri="{BB962C8B-B14F-4D97-AF65-F5344CB8AC3E}">
        <p14:creationId xmlns:p14="http://schemas.microsoft.com/office/powerpoint/2010/main" val="14509365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7E25E3-0997-CD71-5AE6-F85D6E8B2DFE}"/>
              </a:ext>
            </a:extLst>
          </p:cNvPr>
          <p:cNvSpPr txBox="1"/>
          <p:nvPr/>
        </p:nvSpPr>
        <p:spPr>
          <a:xfrm>
            <a:off x="3048000" y="1999224"/>
            <a:ext cx="60960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Any function f(t-x/c) is...</a:t>
            </a:r>
          </a:p>
          <a:p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not a plane wave unless f is a sinusoidal function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a plane wave moving toward positive x.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a standing wave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a plane wave moving toward negative x</a:t>
            </a:r>
          </a:p>
        </p:txBody>
      </p:sp>
    </p:spTree>
    <p:extLst>
      <p:ext uri="{BB962C8B-B14F-4D97-AF65-F5344CB8AC3E}">
        <p14:creationId xmlns:p14="http://schemas.microsoft.com/office/powerpoint/2010/main" val="352965541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5444FDB-B05A-014B-924A-C44F515AC22C}"/>
              </a:ext>
            </a:extLst>
          </p:cNvPr>
          <p:cNvSpPr txBox="1"/>
          <p:nvPr/>
        </p:nvSpPr>
        <p:spPr>
          <a:xfrm>
            <a:off x="1025236" y="1999224"/>
            <a:ext cx="811876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The general polarization of a monochromatic plane wave is</a:t>
            </a:r>
          </a:p>
          <a:p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unpolarized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linear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elliptical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circular</a:t>
            </a:r>
          </a:p>
        </p:txBody>
      </p:sp>
    </p:spTree>
    <p:extLst>
      <p:ext uri="{BB962C8B-B14F-4D97-AF65-F5344CB8AC3E}">
        <p14:creationId xmlns:p14="http://schemas.microsoft.com/office/powerpoint/2010/main" val="4291478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8080CE2-E812-D1BF-41AE-33A91E4E862D}"/>
              </a:ext>
            </a:extLst>
          </p:cNvPr>
          <p:cNvSpPr txBox="1"/>
          <p:nvPr/>
        </p:nvSpPr>
        <p:spPr>
          <a:xfrm>
            <a:off x="387927" y="1688974"/>
            <a:ext cx="1076775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If a light source is receding from an observer, she measures the wavelength of the light to be _______________ in comparison to the value if the source were at rest.</a:t>
            </a:r>
          </a:p>
          <a:p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unchanged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shorter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longer</a:t>
            </a:r>
          </a:p>
          <a:p>
            <a:pPr marL="800100" lvl="1" indent="-342900">
              <a:buFont typeface="+mj-lt"/>
              <a:buAutoNum type="alphaUcPeriod"/>
            </a:pPr>
            <a:endParaRPr lang="en-US" sz="2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inverted</a:t>
            </a:r>
          </a:p>
        </p:txBody>
      </p:sp>
    </p:spTree>
    <p:extLst>
      <p:ext uri="{BB962C8B-B14F-4D97-AF65-F5344CB8AC3E}">
        <p14:creationId xmlns:p14="http://schemas.microsoft.com/office/powerpoint/2010/main" val="4116918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E2F73BE-56B5-3C34-150E-A9B9BE981AC8}"/>
              </a:ext>
            </a:extLst>
          </p:cNvPr>
          <p:cNvSpPr txBox="1"/>
          <p:nvPr/>
        </p:nvSpPr>
        <p:spPr>
          <a:xfrm>
            <a:off x="3048000" y="1583726"/>
            <a:ext cx="6096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The condition for two events to occur at the same point in some reference frame is that</a:t>
            </a:r>
          </a:p>
          <a:p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The interval between them is imaginary.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The interval between them is real.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The interval between them is zero.</a:t>
            </a:r>
          </a:p>
        </p:txBody>
      </p:sp>
    </p:spTree>
    <p:extLst>
      <p:ext uri="{BB962C8B-B14F-4D97-AF65-F5344CB8AC3E}">
        <p14:creationId xmlns:p14="http://schemas.microsoft.com/office/powerpoint/2010/main" val="369848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7001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AAA5557-239A-038C-4C91-0102A225BA42}"/>
              </a:ext>
            </a:extLst>
          </p:cNvPr>
          <p:cNvSpPr txBox="1"/>
          <p:nvPr/>
        </p:nvSpPr>
        <p:spPr>
          <a:xfrm>
            <a:off x="3048000" y="1860725"/>
            <a:ext cx="60960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The condition for two events to occur at the same point in some reference frame is that</a:t>
            </a:r>
          </a:p>
          <a:p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The interval between them is infinity.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The interval between them is imaginary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The interval between them is zero.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The interval between them is real.</a:t>
            </a:r>
          </a:p>
        </p:txBody>
      </p:sp>
    </p:spTree>
    <p:extLst>
      <p:ext uri="{BB962C8B-B14F-4D97-AF65-F5344CB8AC3E}">
        <p14:creationId xmlns:p14="http://schemas.microsoft.com/office/powerpoint/2010/main" val="1647180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66F2EE-E513-5A23-5C58-751A84B80C0C}"/>
              </a:ext>
            </a:extLst>
          </p:cNvPr>
          <p:cNvSpPr txBox="1"/>
          <p:nvPr/>
        </p:nvSpPr>
        <p:spPr>
          <a:xfrm>
            <a:off x="3048000" y="1999224"/>
            <a:ext cx="6096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Events can be related causally if interval between them is</a:t>
            </a:r>
          </a:p>
          <a:p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Time like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zero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Space like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infinity</a:t>
            </a:r>
          </a:p>
        </p:txBody>
      </p:sp>
    </p:spTree>
    <p:extLst>
      <p:ext uri="{BB962C8B-B14F-4D97-AF65-F5344CB8AC3E}">
        <p14:creationId xmlns:p14="http://schemas.microsoft.com/office/powerpoint/2010/main" val="1465185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B23566E-76D2-EF41-6D3E-48A0C9F92F1E}"/>
              </a:ext>
            </a:extLst>
          </p:cNvPr>
          <p:cNvSpPr txBox="1"/>
          <p:nvPr/>
        </p:nvSpPr>
        <p:spPr>
          <a:xfrm>
            <a:off x="3048000" y="1722225"/>
            <a:ext cx="854548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Are </a:t>
            </a:r>
            <a:r>
              <a:rPr lang="en-US" dirty="0" err="1"/>
              <a:t>v</a:t>
            </a:r>
            <a:r>
              <a:rPr lang="en-US" baseline="-25000" dirty="0" err="1"/>
              <a:t>y</a:t>
            </a:r>
            <a:r>
              <a:rPr lang="en-US" dirty="0"/>
              <a:t> and </a:t>
            </a:r>
            <a:r>
              <a:rPr lang="en-US" dirty="0" err="1"/>
              <a:t>v</a:t>
            </a:r>
            <a:r>
              <a:rPr lang="en-US" baseline="-25000" dirty="0" err="1"/>
              <a:t>z</a:t>
            </a:r>
            <a:r>
              <a:rPr lang="en-US" dirty="0"/>
              <a:t> measured by an observer in K different from </a:t>
            </a:r>
            <a:r>
              <a:rPr lang="en-US" dirty="0" err="1"/>
              <a:t>v</a:t>
            </a:r>
            <a:r>
              <a:rPr lang="en-US" baseline="-25000" dirty="0" err="1"/>
              <a:t>y</a:t>
            </a:r>
            <a:r>
              <a:rPr lang="en-US" dirty="0"/>
              <a:t>‘ and </a:t>
            </a:r>
            <a:r>
              <a:rPr lang="en-US" dirty="0" err="1"/>
              <a:t>v</a:t>
            </a:r>
            <a:r>
              <a:rPr lang="en-US" baseline="-25000" dirty="0" err="1"/>
              <a:t>z</a:t>
            </a:r>
            <a:r>
              <a:rPr lang="en-US" dirty="0"/>
              <a:t>‘ measured by an observer in K’, if the relative velocity V of K and K’ is along their aligned X and X’ axes?</a:t>
            </a:r>
          </a:p>
          <a:p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Yes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No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Depends on sign of V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Sometimes</a:t>
            </a:r>
          </a:p>
        </p:txBody>
      </p:sp>
    </p:spTree>
    <p:extLst>
      <p:ext uri="{BB962C8B-B14F-4D97-AF65-F5344CB8AC3E}">
        <p14:creationId xmlns:p14="http://schemas.microsoft.com/office/powerpoint/2010/main" val="4276468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3FF6B5A-2FEF-D991-7446-E453C1FC7352}"/>
              </a:ext>
            </a:extLst>
          </p:cNvPr>
          <p:cNvSpPr txBox="1"/>
          <p:nvPr/>
        </p:nvSpPr>
        <p:spPr>
          <a:xfrm>
            <a:off x="3048000" y="1860725"/>
            <a:ext cx="6096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Light has the same speed in all frames of reference.  Does it have the same direction?</a:t>
            </a:r>
          </a:p>
          <a:p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Always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Not always</a:t>
            </a:r>
          </a:p>
        </p:txBody>
      </p:sp>
    </p:spTree>
    <p:extLst>
      <p:ext uri="{BB962C8B-B14F-4D97-AF65-F5344CB8AC3E}">
        <p14:creationId xmlns:p14="http://schemas.microsoft.com/office/powerpoint/2010/main" val="527211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1474</Words>
  <Application>Microsoft Office PowerPoint</Application>
  <PresentationFormat>Widescreen</PresentationFormat>
  <Paragraphs>420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6" baseType="lpstr">
      <vt:lpstr>Arial</vt:lpstr>
      <vt:lpstr>Calibri</vt:lpstr>
      <vt:lpstr>Calibri Light</vt:lpstr>
      <vt:lpstr>Lato Extended</vt:lpstr>
      <vt:lpstr>Symbol</vt:lpstr>
      <vt:lpstr>Office Theme</vt:lpstr>
      <vt:lpstr>ED 1 Quizzes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 1 Quizzes</dc:title>
  <dc:creator>Robert Peale</dc:creator>
  <cp:lastModifiedBy>Robert Peale</cp:lastModifiedBy>
  <cp:revision>6</cp:revision>
  <dcterms:created xsi:type="dcterms:W3CDTF">2022-08-20T18:30:05Z</dcterms:created>
  <dcterms:modified xsi:type="dcterms:W3CDTF">2022-08-22T17:30:04Z</dcterms:modified>
</cp:coreProperties>
</file>