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8" r:id="rId5"/>
    <p:sldId id="259" r:id="rId6"/>
    <p:sldId id="309" r:id="rId7"/>
    <p:sldId id="31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1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3" r:id="rId51"/>
    <p:sldId id="304" r:id="rId52"/>
    <p:sldId id="302" r:id="rId53"/>
    <p:sldId id="305" r:id="rId54"/>
    <p:sldId id="306" r:id="rId55"/>
    <p:sldId id="30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1" d="100"/>
          <a:sy n="91" d="100"/>
        </p:scale>
        <p:origin x="69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6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3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3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0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0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606F-729A-42C2-AE88-D7448473C5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2ECE-FC8F-446F-B7D0-74F21AB05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E&amp;M1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Griffiths Chapter 5</a:t>
            </a:r>
          </a:p>
        </p:txBody>
      </p:sp>
    </p:spTree>
    <p:extLst>
      <p:ext uri="{BB962C8B-B14F-4D97-AF65-F5344CB8AC3E}">
        <p14:creationId xmlns:p14="http://schemas.microsoft.com/office/powerpoint/2010/main" val="37059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607"/>
          <a:stretch/>
        </p:blipFill>
        <p:spPr>
          <a:xfrm>
            <a:off x="0" y="1618593"/>
            <a:ext cx="9144000" cy="4403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E45E1-0E8A-40F8-906C-A41401E24638}"/>
              </a:ext>
            </a:extLst>
          </p:cNvPr>
          <p:cNvSpPr txBox="1"/>
          <p:nvPr/>
        </p:nvSpPr>
        <p:spPr>
          <a:xfrm>
            <a:off x="604345" y="488731"/>
            <a:ext cx="544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current is a line of charge moving in a wire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13B09-B24C-4658-ADAB-866382D5FF06}"/>
              </a:ext>
            </a:extLst>
          </p:cNvPr>
          <p:cNvSpPr txBox="1"/>
          <p:nvPr/>
        </p:nvSpPr>
        <p:spPr>
          <a:xfrm>
            <a:off x="141890" y="2280746"/>
            <a:ext cx="561777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magnetic force on the wire is the sum of the magnetic forces on all the elements of moving 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C45CE-AB6A-42C3-8112-6DA6E4A29AE8}"/>
              </a:ext>
            </a:extLst>
          </p:cNvPr>
          <p:cNvSpPr txBox="1"/>
          <p:nvPr/>
        </p:nvSpPr>
        <p:spPr>
          <a:xfrm>
            <a:off x="3326524" y="1145628"/>
            <a:ext cx="251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Charge per unit length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49A859-0898-4616-BA29-FABE024DB453}"/>
              </a:ext>
            </a:extLst>
          </p:cNvPr>
          <p:cNvSpPr/>
          <p:nvPr/>
        </p:nvSpPr>
        <p:spPr>
          <a:xfrm>
            <a:off x="2259724" y="1285312"/>
            <a:ext cx="893379" cy="427874"/>
          </a:xfrm>
          <a:custGeom>
            <a:avLst/>
            <a:gdLst>
              <a:gd name="connsiteX0" fmla="*/ 893379 w 893379"/>
              <a:gd name="connsiteY0" fmla="*/ 49502 h 427874"/>
              <a:gd name="connsiteX1" fmla="*/ 809297 w 893379"/>
              <a:gd name="connsiteY1" fmla="*/ 33736 h 427874"/>
              <a:gd name="connsiteX2" fmla="*/ 704193 w 893379"/>
              <a:gd name="connsiteY2" fmla="*/ 2205 h 427874"/>
              <a:gd name="connsiteX3" fmla="*/ 383628 w 893379"/>
              <a:gd name="connsiteY3" fmla="*/ 7460 h 427874"/>
              <a:gd name="connsiteX4" fmla="*/ 357352 w 893379"/>
              <a:gd name="connsiteY4" fmla="*/ 17971 h 427874"/>
              <a:gd name="connsiteX5" fmla="*/ 341586 w 893379"/>
              <a:gd name="connsiteY5" fmla="*/ 28481 h 427874"/>
              <a:gd name="connsiteX6" fmla="*/ 294290 w 893379"/>
              <a:gd name="connsiteY6" fmla="*/ 44247 h 427874"/>
              <a:gd name="connsiteX7" fmla="*/ 273269 w 893379"/>
              <a:gd name="connsiteY7" fmla="*/ 60012 h 427874"/>
              <a:gd name="connsiteX8" fmla="*/ 246993 w 893379"/>
              <a:gd name="connsiteY8" fmla="*/ 75778 h 427874"/>
              <a:gd name="connsiteX9" fmla="*/ 231228 w 893379"/>
              <a:gd name="connsiteY9" fmla="*/ 91543 h 427874"/>
              <a:gd name="connsiteX10" fmla="*/ 199697 w 893379"/>
              <a:gd name="connsiteY10" fmla="*/ 112564 h 427874"/>
              <a:gd name="connsiteX11" fmla="*/ 178676 w 893379"/>
              <a:gd name="connsiteY11" fmla="*/ 138840 h 427874"/>
              <a:gd name="connsiteX12" fmla="*/ 162910 w 893379"/>
              <a:gd name="connsiteY12" fmla="*/ 149350 h 427874"/>
              <a:gd name="connsiteX13" fmla="*/ 131379 w 893379"/>
              <a:gd name="connsiteY13" fmla="*/ 170371 h 427874"/>
              <a:gd name="connsiteX14" fmla="*/ 115614 w 893379"/>
              <a:gd name="connsiteY14" fmla="*/ 186136 h 427874"/>
              <a:gd name="connsiteX15" fmla="*/ 99848 w 893379"/>
              <a:gd name="connsiteY15" fmla="*/ 196647 h 427874"/>
              <a:gd name="connsiteX16" fmla="*/ 94593 w 893379"/>
              <a:gd name="connsiteY16" fmla="*/ 212412 h 427874"/>
              <a:gd name="connsiteX17" fmla="*/ 84083 w 893379"/>
              <a:gd name="connsiteY17" fmla="*/ 228178 h 427874"/>
              <a:gd name="connsiteX18" fmla="*/ 78828 w 893379"/>
              <a:gd name="connsiteY18" fmla="*/ 243943 h 427874"/>
              <a:gd name="connsiteX19" fmla="*/ 57807 w 893379"/>
              <a:gd name="connsiteY19" fmla="*/ 275474 h 427874"/>
              <a:gd name="connsiteX20" fmla="*/ 52552 w 893379"/>
              <a:gd name="connsiteY20" fmla="*/ 307005 h 427874"/>
              <a:gd name="connsiteX21" fmla="*/ 31531 w 893379"/>
              <a:gd name="connsiteY21" fmla="*/ 349047 h 427874"/>
              <a:gd name="connsiteX22" fmla="*/ 21021 w 893379"/>
              <a:gd name="connsiteY22" fmla="*/ 370067 h 427874"/>
              <a:gd name="connsiteX23" fmla="*/ 5255 w 893379"/>
              <a:gd name="connsiteY23" fmla="*/ 412109 h 427874"/>
              <a:gd name="connsiteX24" fmla="*/ 0 w 893379"/>
              <a:gd name="connsiteY24" fmla="*/ 427874 h 42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3379" h="427874">
                <a:moveTo>
                  <a:pt x="893379" y="49502"/>
                </a:moveTo>
                <a:cubicBezTo>
                  <a:pt x="865352" y="44247"/>
                  <a:pt x="836961" y="40652"/>
                  <a:pt x="809297" y="33736"/>
                </a:cubicBezTo>
                <a:cubicBezTo>
                  <a:pt x="773812" y="24865"/>
                  <a:pt x="740701" y="4459"/>
                  <a:pt x="704193" y="2205"/>
                </a:cubicBezTo>
                <a:cubicBezTo>
                  <a:pt x="597527" y="-4379"/>
                  <a:pt x="490483" y="5708"/>
                  <a:pt x="383628" y="7460"/>
                </a:cubicBezTo>
                <a:cubicBezTo>
                  <a:pt x="374869" y="10964"/>
                  <a:pt x="365790" y="13752"/>
                  <a:pt x="357352" y="17971"/>
                </a:cubicBezTo>
                <a:cubicBezTo>
                  <a:pt x="351703" y="20796"/>
                  <a:pt x="347391" y="25993"/>
                  <a:pt x="341586" y="28481"/>
                </a:cubicBezTo>
                <a:cubicBezTo>
                  <a:pt x="299916" y="46339"/>
                  <a:pt x="342290" y="17581"/>
                  <a:pt x="294290" y="44247"/>
                </a:cubicBezTo>
                <a:cubicBezTo>
                  <a:pt x="286634" y="48501"/>
                  <a:pt x="280557" y="55154"/>
                  <a:pt x="273269" y="60012"/>
                </a:cubicBezTo>
                <a:cubicBezTo>
                  <a:pt x="264770" y="65678"/>
                  <a:pt x="255164" y="69649"/>
                  <a:pt x="246993" y="75778"/>
                </a:cubicBezTo>
                <a:cubicBezTo>
                  <a:pt x="241048" y="80237"/>
                  <a:pt x="237094" y="86980"/>
                  <a:pt x="231228" y="91543"/>
                </a:cubicBezTo>
                <a:cubicBezTo>
                  <a:pt x="221257" y="99298"/>
                  <a:pt x="199697" y="112564"/>
                  <a:pt x="199697" y="112564"/>
                </a:cubicBezTo>
                <a:cubicBezTo>
                  <a:pt x="191895" y="124265"/>
                  <a:pt x="189370" y="130285"/>
                  <a:pt x="178676" y="138840"/>
                </a:cubicBezTo>
                <a:cubicBezTo>
                  <a:pt x="173744" y="142786"/>
                  <a:pt x="167762" y="145307"/>
                  <a:pt x="162910" y="149350"/>
                </a:cubicBezTo>
                <a:cubicBezTo>
                  <a:pt x="136665" y="171221"/>
                  <a:pt x="159087" y="161136"/>
                  <a:pt x="131379" y="170371"/>
                </a:cubicBezTo>
                <a:cubicBezTo>
                  <a:pt x="126124" y="175626"/>
                  <a:pt x="121323" y="181378"/>
                  <a:pt x="115614" y="186136"/>
                </a:cubicBezTo>
                <a:cubicBezTo>
                  <a:pt x="110762" y="190180"/>
                  <a:pt x="103794" y="191715"/>
                  <a:pt x="99848" y="196647"/>
                </a:cubicBezTo>
                <a:cubicBezTo>
                  <a:pt x="96388" y="200972"/>
                  <a:pt x="97070" y="207458"/>
                  <a:pt x="94593" y="212412"/>
                </a:cubicBezTo>
                <a:cubicBezTo>
                  <a:pt x="91768" y="218061"/>
                  <a:pt x="86908" y="222529"/>
                  <a:pt x="84083" y="228178"/>
                </a:cubicBezTo>
                <a:cubicBezTo>
                  <a:pt x="81606" y="233132"/>
                  <a:pt x="81518" y="239101"/>
                  <a:pt x="78828" y="243943"/>
                </a:cubicBezTo>
                <a:cubicBezTo>
                  <a:pt x="72693" y="254985"/>
                  <a:pt x="57807" y="275474"/>
                  <a:pt x="57807" y="275474"/>
                </a:cubicBezTo>
                <a:cubicBezTo>
                  <a:pt x="56055" y="285984"/>
                  <a:pt x="55356" y="296725"/>
                  <a:pt x="52552" y="307005"/>
                </a:cubicBezTo>
                <a:cubicBezTo>
                  <a:pt x="44454" y="336698"/>
                  <a:pt x="44089" y="327071"/>
                  <a:pt x="31531" y="349047"/>
                </a:cubicBezTo>
                <a:cubicBezTo>
                  <a:pt x="27644" y="355849"/>
                  <a:pt x="24524" y="363060"/>
                  <a:pt x="21021" y="370067"/>
                </a:cubicBezTo>
                <a:cubicBezTo>
                  <a:pt x="10883" y="420761"/>
                  <a:pt x="23298" y="376024"/>
                  <a:pt x="5255" y="412109"/>
                </a:cubicBezTo>
                <a:cubicBezTo>
                  <a:pt x="2778" y="417063"/>
                  <a:pt x="0" y="427874"/>
                  <a:pt x="0" y="427874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DE596-E962-4D16-A4CD-E0FB0880ED3C}"/>
              </a:ext>
            </a:extLst>
          </p:cNvPr>
          <p:cNvSpPr txBox="1"/>
          <p:nvPr/>
        </p:nvSpPr>
        <p:spPr>
          <a:xfrm>
            <a:off x="3326524" y="1728950"/>
            <a:ext cx="342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charge per second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B6C7B-4D3B-4826-9194-ECB95F4E1893}"/>
              </a:ext>
            </a:extLst>
          </p:cNvPr>
          <p:cNvSpPr txBox="1"/>
          <p:nvPr/>
        </p:nvSpPr>
        <p:spPr>
          <a:xfrm>
            <a:off x="541281" y="4540470"/>
            <a:ext cx="1304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 the wire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8D55F-0933-486C-B663-BD9B077E96CA}"/>
              </a:ext>
            </a:extLst>
          </p:cNvPr>
          <p:cNvSpPr txBox="1"/>
          <p:nvPr/>
        </p:nvSpPr>
        <p:spPr>
          <a:xfrm>
            <a:off x="4088524" y="4305385"/>
            <a:ext cx="43985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And </a:t>
            </a:r>
            <a:r>
              <a:rPr lang="en-US" sz="2000" b="1" i="1" dirty="0"/>
              <a:t>I</a:t>
            </a:r>
            <a:r>
              <a:rPr lang="en-US" sz="2000" dirty="0"/>
              <a:t> has the same </a:t>
            </a:r>
            <a:r>
              <a:rPr lang="en-US" sz="2000" i="1" dirty="0"/>
              <a:t>magnitude</a:t>
            </a:r>
            <a:r>
              <a:rPr lang="en-US" sz="2000" dirty="0"/>
              <a:t> at every point in the wire </a:t>
            </a:r>
          </a:p>
        </p:txBody>
      </p:sp>
    </p:spTree>
    <p:extLst>
      <p:ext uri="{BB962C8B-B14F-4D97-AF65-F5344CB8AC3E}">
        <p14:creationId xmlns:p14="http://schemas.microsoft.com/office/powerpoint/2010/main" val="256488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989"/>
          <a:stretch/>
        </p:blipFill>
        <p:spPr>
          <a:xfrm>
            <a:off x="302399" y="1560786"/>
            <a:ext cx="8539201" cy="4614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BEA81-FD93-4B35-BE98-A472B02D4D29}"/>
              </a:ext>
            </a:extLst>
          </p:cNvPr>
          <p:cNvSpPr txBox="1"/>
          <p:nvPr/>
        </p:nvSpPr>
        <p:spPr>
          <a:xfrm>
            <a:off x="1108841" y="1035269"/>
            <a:ext cx="39834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ribbon of current flowing on a surface is like a wire of current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762D4-0A48-418D-AF92-4C4B6D503870}"/>
              </a:ext>
            </a:extLst>
          </p:cNvPr>
          <p:cNvSpPr txBox="1"/>
          <p:nvPr/>
        </p:nvSpPr>
        <p:spPr>
          <a:xfrm flipH="1">
            <a:off x="6162740" y="469288"/>
            <a:ext cx="246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 charge density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7324A540-96BC-4E23-8DE9-3BBBAAC874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40832" y="1468829"/>
            <a:ext cx="751471" cy="16816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8199EA-4C36-404B-8F4B-7D8F84AFBE68}"/>
              </a:ext>
            </a:extLst>
          </p:cNvPr>
          <p:cNvSpPr txBox="1"/>
          <p:nvPr/>
        </p:nvSpPr>
        <p:spPr>
          <a:xfrm flipH="1">
            <a:off x="3692801" y="33106"/>
            <a:ext cx="246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 current density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A2DB63-32AD-4B8F-9CF7-A96CE1180F25}"/>
              </a:ext>
            </a:extLst>
          </p:cNvPr>
          <p:cNvSpPr/>
          <p:nvPr/>
        </p:nvSpPr>
        <p:spPr>
          <a:xfrm>
            <a:off x="4435366" y="562303"/>
            <a:ext cx="862620" cy="1277007"/>
          </a:xfrm>
          <a:custGeom>
            <a:avLst/>
            <a:gdLst>
              <a:gd name="connsiteX0" fmla="*/ 383627 w 862620"/>
              <a:gd name="connsiteY0" fmla="*/ 0 h 1277007"/>
              <a:gd name="connsiteX1" fmla="*/ 409903 w 862620"/>
              <a:gd name="connsiteY1" fmla="*/ 42042 h 1277007"/>
              <a:gd name="connsiteX2" fmla="*/ 530772 w 862620"/>
              <a:gd name="connsiteY2" fmla="*/ 120869 h 1277007"/>
              <a:gd name="connsiteX3" fmla="*/ 546537 w 862620"/>
              <a:gd name="connsiteY3" fmla="*/ 136635 h 1277007"/>
              <a:gd name="connsiteX4" fmla="*/ 567558 w 862620"/>
              <a:gd name="connsiteY4" fmla="*/ 141890 h 1277007"/>
              <a:gd name="connsiteX5" fmla="*/ 583324 w 862620"/>
              <a:gd name="connsiteY5" fmla="*/ 147145 h 1277007"/>
              <a:gd name="connsiteX6" fmla="*/ 614855 w 862620"/>
              <a:gd name="connsiteY6" fmla="*/ 162911 h 1277007"/>
              <a:gd name="connsiteX7" fmla="*/ 641131 w 862620"/>
              <a:gd name="connsiteY7" fmla="*/ 178676 h 1277007"/>
              <a:gd name="connsiteX8" fmla="*/ 698937 w 862620"/>
              <a:gd name="connsiteY8" fmla="*/ 183931 h 1277007"/>
              <a:gd name="connsiteX9" fmla="*/ 714703 w 862620"/>
              <a:gd name="connsiteY9" fmla="*/ 189187 h 1277007"/>
              <a:gd name="connsiteX10" fmla="*/ 740979 w 862620"/>
              <a:gd name="connsiteY10" fmla="*/ 199697 h 1277007"/>
              <a:gd name="connsiteX11" fmla="*/ 767255 w 862620"/>
              <a:gd name="connsiteY11" fmla="*/ 204952 h 1277007"/>
              <a:gd name="connsiteX12" fmla="*/ 783020 w 862620"/>
              <a:gd name="connsiteY12" fmla="*/ 210207 h 1277007"/>
              <a:gd name="connsiteX13" fmla="*/ 809296 w 862620"/>
              <a:gd name="connsiteY13" fmla="*/ 225973 h 1277007"/>
              <a:gd name="connsiteX14" fmla="*/ 835572 w 862620"/>
              <a:gd name="connsiteY14" fmla="*/ 246994 h 1277007"/>
              <a:gd name="connsiteX15" fmla="*/ 846082 w 862620"/>
              <a:gd name="connsiteY15" fmla="*/ 268014 h 1277007"/>
              <a:gd name="connsiteX16" fmla="*/ 861848 w 862620"/>
              <a:gd name="connsiteY16" fmla="*/ 283780 h 1277007"/>
              <a:gd name="connsiteX17" fmla="*/ 846082 w 862620"/>
              <a:gd name="connsiteY17" fmla="*/ 394138 h 1277007"/>
              <a:gd name="connsiteX18" fmla="*/ 825062 w 862620"/>
              <a:gd name="connsiteY18" fmla="*/ 420414 h 1277007"/>
              <a:gd name="connsiteX19" fmla="*/ 777765 w 862620"/>
              <a:gd name="connsiteY19" fmla="*/ 467711 h 1277007"/>
              <a:gd name="connsiteX20" fmla="*/ 762000 w 862620"/>
              <a:gd name="connsiteY20" fmla="*/ 472966 h 1277007"/>
              <a:gd name="connsiteX21" fmla="*/ 735724 w 862620"/>
              <a:gd name="connsiteY21" fmla="*/ 504497 h 1277007"/>
              <a:gd name="connsiteX22" fmla="*/ 698937 w 862620"/>
              <a:gd name="connsiteY22" fmla="*/ 551794 h 1277007"/>
              <a:gd name="connsiteX23" fmla="*/ 677917 w 862620"/>
              <a:gd name="connsiteY23" fmla="*/ 572814 h 1277007"/>
              <a:gd name="connsiteX24" fmla="*/ 672662 w 862620"/>
              <a:gd name="connsiteY24" fmla="*/ 593835 h 1277007"/>
              <a:gd name="connsiteX25" fmla="*/ 667406 w 862620"/>
              <a:gd name="connsiteY25" fmla="*/ 620111 h 1277007"/>
              <a:gd name="connsiteX26" fmla="*/ 651641 w 862620"/>
              <a:gd name="connsiteY26" fmla="*/ 630621 h 1277007"/>
              <a:gd name="connsiteX27" fmla="*/ 646386 w 862620"/>
              <a:gd name="connsiteY27" fmla="*/ 646387 h 1277007"/>
              <a:gd name="connsiteX28" fmla="*/ 614855 w 862620"/>
              <a:gd name="connsiteY28" fmla="*/ 693683 h 1277007"/>
              <a:gd name="connsiteX29" fmla="*/ 578068 w 862620"/>
              <a:gd name="connsiteY29" fmla="*/ 740980 h 1277007"/>
              <a:gd name="connsiteX30" fmla="*/ 557048 w 862620"/>
              <a:gd name="connsiteY30" fmla="*/ 762000 h 1277007"/>
              <a:gd name="connsiteX31" fmla="*/ 541282 w 862620"/>
              <a:gd name="connsiteY31" fmla="*/ 783021 h 1277007"/>
              <a:gd name="connsiteX32" fmla="*/ 515006 w 862620"/>
              <a:gd name="connsiteY32" fmla="*/ 809297 h 1277007"/>
              <a:gd name="connsiteX33" fmla="*/ 504496 w 862620"/>
              <a:gd name="connsiteY33" fmla="*/ 825063 h 1277007"/>
              <a:gd name="connsiteX34" fmla="*/ 488731 w 862620"/>
              <a:gd name="connsiteY34" fmla="*/ 830318 h 1277007"/>
              <a:gd name="connsiteX35" fmla="*/ 409903 w 862620"/>
              <a:gd name="connsiteY35" fmla="*/ 909145 h 1277007"/>
              <a:gd name="connsiteX36" fmla="*/ 399393 w 862620"/>
              <a:gd name="connsiteY36" fmla="*/ 924911 h 1277007"/>
              <a:gd name="connsiteX37" fmla="*/ 388882 w 862620"/>
              <a:gd name="connsiteY37" fmla="*/ 945931 h 1277007"/>
              <a:gd name="connsiteX38" fmla="*/ 367862 w 862620"/>
              <a:gd name="connsiteY38" fmla="*/ 966952 h 1277007"/>
              <a:gd name="connsiteX39" fmla="*/ 341586 w 862620"/>
              <a:gd name="connsiteY39" fmla="*/ 987973 h 1277007"/>
              <a:gd name="connsiteX40" fmla="*/ 310055 w 862620"/>
              <a:gd name="connsiteY40" fmla="*/ 1030014 h 1277007"/>
              <a:gd name="connsiteX41" fmla="*/ 304800 w 862620"/>
              <a:gd name="connsiteY41" fmla="*/ 1045780 h 1277007"/>
              <a:gd name="connsiteX42" fmla="*/ 289034 w 862620"/>
              <a:gd name="connsiteY42" fmla="*/ 1061545 h 1277007"/>
              <a:gd name="connsiteX43" fmla="*/ 262758 w 862620"/>
              <a:gd name="connsiteY43" fmla="*/ 1098331 h 1277007"/>
              <a:gd name="connsiteX44" fmla="*/ 241737 w 862620"/>
              <a:gd name="connsiteY44" fmla="*/ 1129863 h 1277007"/>
              <a:gd name="connsiteX45" fmla="*/ 215462 w 862620"/>
              <a:gd name="connsiteY45" fmla="*/ 1156138 h 1277007"/>
              <a:gd name="connsiteX46" fmla="*/ 189186 w 862620"/>
              <a:gd name="connsiteY46" fmla="*/ 1177159 h 1277007"/>
              <a:gd name="connsiteX47" fmla="*/ 131379 w 862620"/>
              <a:gd name="connsiteY47" fmla="*/ 1192925 h 1277007"/>
              <a:gd name="connsiteX48" fmla="*/ 89337 w 862620"/>
              <a:gd name="connsiteY48" fmla="*/ 1213945 h 1277007"/>
              <a:gd name="connsiteX49" fmla="*/ 73572 w 862620"/>
              <a:gd name="connsiteY49" fmla="*/ 1219200 h 1277007"/>
              <a:gd name="connsiteX50" fmla="*/ 52551 w 862620"/>
              <a:gd name="connsiteY50" fmla="*/ 1229711 h 1277007"/>
              <a:gd name="connsiteX51" fmla="*/ 31531 w 862620"/>
              <a:gd name="connsiteY51" fmla="*/ 1261242 h 1277007"/>
              <a:gd name="connsiteX52" fmla="*/ 15765 w 862620"/>
              <a:gd name="connsiteY52" fmla="*/ 1271752 h 1277007"/>
              <a:gd name="connsiteX53" fmla="*/ 0 w 862620"/>
              <a:gd name="connsiteY53" fmla="*/ 1277007 h 12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62620" h="1277007">
                <a:moveTo>
                  <a:pt x="383627" y="0"/>
                </a:moveTo>
                <a:cubicBezTo>
                  <a:pt x="392386" y="14014"/>
                  <a:pt x="397906" y="30676"/>
                  <a:pt x="409903" y="42042"/>
                </a:cubicBezTo>
                <a:cubicBezTo>
                  <a:pt x="473593" y="102381"/>
                  <a:pt x="471825" y="81571"/>
                  <a:pt x="530772" y="120869"/>
                </a:cubicBezTo>
                <a:cubicBezTo>
                  <a:pt x="536956" y="124991"/>
                  <a:pt x="540084" y="132948"/>
                  <a:pt x="546537" y="136635"/>
                </a:cubicBezTo>
                <a:cubicBezTo>
                  <a:pt x="552808" y="140218"/>
                  <a:pt x="560613" y="139906"/>
                  <a:pt x="567558" y="141890"/>
                </a:cubicBezTo>
                <a:cubicBezTo>
                  <a:pt x="572884" y="143412"/>
                  <a:pt x="578069" y="145393"/>
                  <a:pt x="583324" y="147145"/>
                </a:cubicBezTo>
                <a:cubicBezTo>
                  <a:pt x="628492" y="177260"/>
                  <a:pt x="571351" y="141160"/>
                  <a:pt x="614855" y="162911"/>
                </a:cubicBezTo>
                <a:cubicBezTo>
                  <a:pt x="623991" y="167479"/>
                  <a:pt x="631222" y="176199"/>
                  <a:pt x="641131" y="178676"/>
                </a:cubicBezTo>
                <a:cubicBezTo>
                  <a:pt x="659901" y="183369"/>
                  <a:pt x="679668" y="182179"/>
                  <a:pt x="698937" y="183931"/>
                </a:cubicBezTo>
                <a:cubicBezTo>
                  <a:pt x="704192" y="185683"/>
                  <a:pt x="709516" y="187242"/>
                  <a:pt x="714703" y="189187"/>
                </a:cubicBezTo>
                <a:cubicBezTo>
                  <a:pt x="723536" y="192499"/>
                  <a:pt x="731943" y="196986"/>
                  <a:pt x="740979" y="199697"/>
                </a:cubicBezTo>
                <a:cubicBezTo>
                  <a:pt x="749534" y="202264"/>
                  <a:pt x="758590" y="202786"/>
                  <a:pt x="767255" y="204952"/>
                </a:cubicBezTo>
                <a:cubicBezTo>
                  <a:pt x="772629" y="206295"/>
                  <a:pt x="777765" y="208455"/>
                  <a:pt x="783020" y="210207"/>
                </a:cubicBezTo>
                <a:cubicBezTo>
                  <a:pt x="811687" y="238874"/>
                  <a:pt x="772912" y="203233"/>
                  <a:pt x="809296" y="225973"/>
                </a:cubicBezTo>
                <a:cubicBezTo>
                  <a:pt x="818808" y="231918"/>
                  <a:pt x="826813" y="239987"/>
                  <a:pt x="835572" y="246994"/>
                </a:cubicBezTo>
                <a:cubicBezTo>
                  <a:pt x="839075" y="254001"/>
                  <a:pt x="841529" y="261639"/>
                  <a:pt x="846082" y="268014"/>
                </a:cubicBezTo>
                <a:cubicBezTo>
                  <a:pt x="850402" y="274062"/>
                  <a:pt x="861027" y="276393"/>
                  <a:pt x="861848" y="283780"/>
                </a:cubicBezTo>
                <a:cubicBezTo>
                  <a:pt x="864309" y="305930"/>
                  <a:pt x="861365" y="366120"/>
                  <a:pt x="846082" y="394138"/>
                </a:cubicBezTo>
                <a:cubicBezTo>
                  <a:pt x="840711" y="403985"/>
                  <a:pt x="831659" y="411343"/>
                  <a:pt x="825062" y="420414"/>
                </a:cubicBezTo>
                <a:cubicBezTo>
                  <a:pt x="799809" y="455138"/>
                  <a:pt x="813714" y="449736"/>
                  <a:pt x="777765" y="467711"/>
                </a:cubicBezTo>
                <a:cubicBezTo>
                  <a:pt x="772811" y="470188"/>
                  <a:pt x="767255" y="471214"/>
                  <a:pt x="762000" y="472966"/>
                </a:cubicBezTo>
                <a:cubicBezTo>
                  <a:pt x="733156" y="501808"/>
                  <a:pt x="757675" y="475229"/>
                  <a:pt x="735724" y="504497"/>
                </a:cubicBezTo>
                <a:cubicBezTo>
                  <a:pt x="723740" y="520475"/>
                  <a:pt x="698937" y="551794"/>
                  <a:pt x="698937" y="551794"/>
                </a:cubicBezTo>
                <a:cubicBezTo>
                  <a:pt x="680919" y="605848"/>
                  <a:pt x="709948" y="532773"/>
                  <a:pt x="677917" y="572814"/>
                </a:cubicBezTo>
                <a:cubicBezTo>
                  <a:pt x="673405" y="578454"/>
                  <a:pt x="674229" y="586784"/>
                  <a:pt x="672662" y="593835"/>
                </a:cubicBezTo>
                <a:cubicBezTo>
                  <a:pt x="670724" y="602554"/>
                  <a:pt x="671838" y="612356"/>
                  <a:pt x="667406" y="620111"/>
                </a:cubicBezTo>
                <a:cubicBezTo>
                  <a:pt x="664272" y="625595"/>
                  <a:pt x="656896" y="627118"/>
                  <a:pt x="651641" y="630621"/>
                </a:cubicBezTo>
                <a:cubicBezTo>
                  <a:pt x="649889" y="635876"/>
                  <a:pt x="648863" y="641432"/>
                  <a:pt x="646386" y="646387"/>
                </a:cubicBezTo>
                <a:cubicBezTo>
                  <a:pt x="634541" y="670077"/>
                  <a:pt x="629523" y="673148"/>
                  <a:pt x="614855" y="693683"/>
                </a:cubicBezTo>
                <a:cubicBezTo>
                  <a:pt x="587707" y="731690"/>
                  <a:pt x="627985" y="681080"/>
                  <a:pt x="578068" y="740980"/>
                </a:cubicBezTo>
                <a:cubicBezTo>
                  <a:pt x="566211" y="776552"/>
                  <a:pt x="582919" y="740441"/>
                  <a:pt x="557048" y="762000"/>
                </a:cubicBezTo>
                <a:cubicBezTo>
                  <a:pt x="550319" y="767607"/>
                  <a:pt x="547101" y="776475"/>
                  <a:pt x="541282" y="783021"/>
                </a:cubicBezTo>
                <a:cubicBezTo>
                  <a:pt x="533053" y="792279"/>
                  <a:pt x="523163" y="799975"/>
                  <a:pt x="515006" y="809297"/>
                </a:cubicBezTo>
                <a:cubicBezTo>
                  <a:pt x="510847" y="814050"/>
                  <a:pt x="509428" y="821117"/>
                  <a:pt x="504496" y="825063"/>
                </a:cubicBezTo>
                <a:cubicBezTo>
                  <a:pt x="500171" y="828523"/>
                  <a:pt x="493986" y="828566"/>
                  <a:pt x="488731" y="830318"/>
                </a:cubicBezTo>
                <a:lnTo>
                  <a:pt x="409903" y="909145"/>
                </a:lnTo>
                <a:cubicBezTo>
                  <a:pt x="406400" y="914400"/>
                  <a:pt x="402527" y="919427"/>
                  <a:pt x="399393" y="924911"/>
                </a:cubicBezTo>
                <a:cubicBezTo>
                  <a:pt x="395506" y="931713"/>
                  <a:pt x="393582" y="939664"/>
                  <a:pt x="388882" y="945931"/>
                </a:cubicBezTo>
                <a:cubicBezTo>
                  <a:pt x="382936" y="953858"/>
                  <a:pt x="374311" y="959428"/>
                  <a:pt x="367862" y="966952"/>
                </a:cubicBezTo>
                <a:cubicBezTo>
                  <a:pt x="348846" y="989138"/>
                  <a:pt x="368107" y="979133"/>
                  <a:pt x="341586" y="987973"/>
                </a:cubicBezTo>
                <a:cubicBezTo>
                  <a:pt x="312640" y="1045862"/>
                  <a:pt x="354327" y="968032"/>
                  <a:pt x="310055" y="1030014"/>
                </a:cubicBezTo>
                <a:cubicBezTo>
                  <a:pt x="306835" y="1034522"/>
                  <a:pt x="307873" y="1041171"/>
                  <a:pt x="304800" y="1045780"/>
                </a:cubicBezTo>
                <a:cubicBezTo>
                  <a:pt x="300677" y="1051964"/>
                  <a:pt x="294289" y="1056290"/>
                  <a:pt x="289034" y="1061545"/>
                </a:cubicBezTo>
                <a:cubicBezTo>
                  <a:pt x="278654" y="1092687"/>
                  <a:pt x="291259" y="1062705"/>
                  <a:pt x="262758" y="1098331"/>
                </a:cubicBezTo>
                <a:cubicBezTo>
                  <a:pt x="254867" y="1108195"/>
                  <a:pt x="241737" y="1129863"/>
                  <a:pt x="241737" y="1129863"/>
                </a:cubicBezTo>
                <a:cubicBezTo>
                  <a:pt x="232693" y="1156996"/>
                  <a:pt x="243292" y="1137584"/>
                  <a:pt x="215462" y="1156138"/>
                </a:cubicBezTo>
                <a:cubicBezTo>
                  <a:pt x="193624" y="1170697"/>
                  <a:pt x="217819" y="1164434"/>
                  <a:pt x="189186" y="1177159"/>
                </a:cubicBezTo>
                <a:cubicBezTo>
                  <a:pt x="148070" y="1195432"/>
                  <a:pt x="169414" y="1181514"/>
                  <a:pt x="131379" y="1192925"/>
                </a:cubicBezTo>
                <a:cubicBezTo>
                  <a:pt x="85916" y="1206564"/>
                  <a:pt x="121872" y="1197678"/>
                  <a:pt x="89337" y="1213945"/>
                </a:cubicBezTo>
                <a:cubicBezTo>
                  <a:pt x="84383" y="1216422"/>
                  <a:pt x="78663" y="1217018"/>
                  <a:pt x="73572" y="1219200"/>
                </a:cubicBezTo>
                <a:cubicBezTo>
                  <a:pt x="66371" y="1222286"/>
                  <a:pt x="59558" y="1226207"/>
                  <a:pt x="52551" y="1229711"/>
                </a:cubicBezTo>
                <a:cubicBezTo>
                  <a:pt x="45544" y="1240221"/>
                  <a:pt x="42041" y="1254235"/>
                  <a:pt x="31531" y="1261242"/>
                </a:cubicBezTo>
                <a:cubicBezTo>
                  <a:pt x="26276" y="1264745"/>
                  <a:pt x="21414" y="1268927"/>
                  <a:pt x="15765" y="1271752"/>
                </a:cubicBezTo>
                <a:cubicBezTo>
                  <a:pt x="10811" y="1274229"/>
                  <a:pt x="0" y="1277007"/>
                  <a:pt x="0" y="1277007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4EE8D-7C76-4F32-96D3-8BD1E4BE6586}"/>
              </a:ext>
            </a:extLst>
          </p:cNvPr>
          <p:cNvSpPr txBox="1"/>
          <p:nvPr/>
        </p:nvSpPr>
        <p:spPr>
          <a:xfrm flipH="1">
            <a:off x="302397" y="3831023"/>
            <a:ext cx="848950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magnetic force on a surface current is found by summing the force on each ribbon of current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86B204-AB6C-4578-AAB4-1000DB1620A1}"/>
              </a:ext>
            </a:extLst>
          </p:cNvPr>
          <p:cNvSpPr/>
          <p:nvPr/>
        </p:nvSpPr>
        <p:spPr>
          <a:xfrm>
            <a:off x="256680" y="428822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979A0-8183-4953-B438-6518864E0F3D}"/>
              </a:ext>
            </a:extLst>
          </p:cNvPr>
          <p:cNvSpPr/>
          <p:nvPr/>
        </p:nvSpPr>
        <p:spPr>
          <a:xfrm>
            <a:off x="3946634" y="3331779"/>
            <a:ext cx="4890985" cy="635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67"/>
            <a:ext cx="9144000" cy="2861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21" y="3230957"/>
            <a:ext cx="9144000" cy="2412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08A6BC-5568-47FB-B321-1795E52A2581}"/>
              </a:ext>
            </a:extLst>
          </p:cNvPr>
          <p:cNvSpPr txBox="1"/>
          <p:nvPr/>
        </p:nvSpPr>
        <p:spPr>
          <a:xfrm>
            <a:off x="63061" y="352097"/>
            <a:ext cx="47033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Volume current density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CD7FE-4A29-42E5-B406-4C4370133E45}"/>
              </a:ext>
            </a:extLst>
          </p:cNvPr>
          <p:cNvSpPr txBox="1"/>
          <p:nvPr/>
        </p:nvSpPr>
        <p:spPr>
          <a:xfrm>
            <a:off x="246993" y="2669627"/>
            <a:ext cx="7830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magnetic force on a volume current is found by adding the forces on the currents in all volume elements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53D4B-D20A-43D6-B79B-8698A7D44C26}"/>
              </a:ext>
            </a:extLst>
          </p:cNvPr>
          <p:cNvSpPr/>
          <p:nvPr/>
        </p:nvSpPr>
        <p:spPr>
          <a:xfrm>
            <a:off x="8308429" y="706040"/>
            <a:ext cx="772510" cy="765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85B93D-B3D2-4F5F-9D8F-8694F9C3C3EB}"/>
              </a:ext>
            </a:extLst>
          </p:cNvPr>
          <p:cNvSpPr/>
          <p:nvPr/>
        </p:nvSpPr>
        <p:spPr>
          <a:xfrm>
            <a:off x="6342993" y="5065986"/>
            <a:ext cx="1954924" cy="9774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5" t="13420" r="-1265" b="12418"/>
          <a:stretch/>
        </p:blipFill>
        <p:spPr>
          <a:xfrm>
            <a:off x="563849" y="920376"/>
            <a:ext cx="8016301" cy="5085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9F262-649D-4D6E-838C-761444FE3B93}"/>
              </a:ext>
            </a:extLst>
          </p:cNvPr>
          <p:cNvSpPr txBox="1"/>
          <p:nvPr/>
        </p:nvSpPr>
        <p:spPr>
          <a:xfrm>
            <a:off x="44101" y="638339"/>
            <a:ext cx="40139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total current leaving a volume 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6EBB6-E44C-4AEC-8962-4F746782532F}"/>
              </a:ext>
            </a:extLst>
          </p:cNvPr>
          <p:cNvSpPr txBox="1"/>
          <p:nvPr/>
        </p:nvSpPr>
        <p:spPr>
          <a:xfrm>
            <a:off x="6787538" y="776941"/>
            <a:ext cx="1292662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dirty="0"/>
              <a:t>By the divergence theorem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0D65D-FA82-4DDC-9E17-FFD3B23639C5}"/>
              </a:ext>
            </a:extLst>
          </p:cNvPr>
          <p:cNvSpPr txBox="1"/>
          <p:nvPr/>
        </p:nvSpPr>
        <p:spPr>
          <a:xfrm>
            <a:off x="908427" y="1858691"/>
            <a:ext cx="38779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By charge conservation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C62AD-1DE8-41AF-9CF6-CD9561A98106}"/>
              </a:ext>
            </a:extLst>
          </p:cNvPr>
          <p:cNvSpPr txBox="1"/>
          <p:nvPr/>
        </p:nvSpPr>
        <p:spPr>
          <a:xfrm>
            <a:off x="5486400" y="2534024"/>
            <a:ext cx="153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6369D-C6A3-48BE-AEFB-4BA290AEF71E}"/>
              </a:ext>
            </a:extLst>
          </p:cNvPr>
          <p:cNvSpPr txBox="1"/>
          <p:nvPr/>
        </p:nvSpPr>
        <p:spPr>
          <a:xfrm>
            <a:off x="5306160" y="2294973"/>
            <a:ext cx="27740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= the rate at which charge is lost from v due to outflowing current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1614A-974E-4867-B0B1-309AB0CB371F}"/>
              </a:ext>
            </a:extLst>
          </p:cNvPr>
          <p:cNvSpPr txBox="1"/>
          <p:nvPr/>
        </p:nvSpPr>
        <p:spPr>
          <a:xfrm>
            <a:off x="4882781" y="4536144"/>
            <a:ext cx="325120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This is the continuity equation, a mathematical statement of charge conservation</a:t>
            </a:r>
          </a:p>
        </p:txBody>
      </p:sp>
    </p:spTree>
    <p:extLst>
      <p:ext uri="{BB962C8B-B14F-4D97-AF65-F5344CB8AC3E}">
        <p14:creationId xmlns:p14="http://schemas.microsoft.com/office/powerpoint/2010/main" val="323120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549" r="29719"/>
          <a:stretch/>
        </p:blipFill>
        <p:spPr>
          <a:xfrm>
            <a:off x="33836" y="860612"/>
            <a:ext cx="6378918" cy="5997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50DCA-3BE9-4312-9D1F-1BB60E89AA50}"/>
              </a:ext>
            </a:extLst>
          </p:cNvPr>
          <p:cNvSpPr txBox="1"/>
          <p:nvPr/>
        </p:nvSpPr>
        <p:spPr>
          <a:xfrm flipH="1">
            <a:off x="559693" y="53785"/>
            <a:ext cx="60323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Currents are the source of magnetic fields.  If the currents are steady, we have magnetostatics.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5AB25-F90A-4464-B7FF-CB9F07EC131C}"/>
              </a:ext>
            </a:extLst>
          </p:cNvPr>
          <p:cNvSpPr txBox="1"/>
          <p:nvPr/>
        </p:nvSpPr>
        <p:spPr>
          <a:xfrm>
            <a:off x="5641788" y="884521"/>
            <a:ext cx="3502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 wires are approximately line currents.  Current is the same at every point in the wire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1DA74-64DF-4F4F-BB70-ED02676B669E}"/>
              </a:ext>
            </a:extLst>
          </p:cNvPr>
          <p:cNvSpPr txBox="1"/>
          <p:nvPr/>
        </p:nvSpPr>
        <p:spPr>
          <a:xfrm>
            <a:off x="6445961" y="2324847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Biot</a:t>
            </a:r>
            <a:r>
              <a:rPr lang="en-US" sz="2000" dirty="0"/>
              <a:t>-Savart</a:t>
            </a:r>
          </a:p>
        </p:txBody>
      </p:sp>
    </p:spTree>
    <p:extLst>
      <p:ext uri="{BB962C8B-B14F-4D97-AF65-F5344CB8AC3E}">
        <p14:creationId xmlns:p14="http://schemas.microsoft.com/office/powerpoint/2010/main" val="392061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CCA504-4FE5-4594-9559-EF1EE630435F}"/>
              </a:ext>
            </a:extLst>
          </p:cNvPr>
          <p:cNvSpPr txBox="1"/>
          <p:nvPr/>
        </p:nvSpPr>
        <p:spPr>
          <a:xfrm>
            <a:off x="1440330" y="800847"/>
            <a:ext cx="5145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Griffiths presents </a:t>
            </a:r>
            <a:r>
              <a:rPr lang="en-US" dirty="0" err="1"/>
              <a:t>Biot</a:t>
            </a:r>
            <a:r>
              <a:rPr lang="en-US" dirty="0"/>
              <a:t>-Savart as a fact, without derivation.</a:t>
            </a:r>
          </a:p>
          <a:p>
            <a:endParaRPr lang="en-US" dirty="0"/>
          </a:p>
          <a:p>
            <a:r>
              <a:rPr lang="en-US" dirty="0" err="1"/>
              <a:t>Biot</a:t>
            </a:r>
            <a:r>
              <a:rPr lang="en-US" dirty="0"/>
              <a:t>-Savart comes from time averaging the magnetic field in Maxwell’s equations for charges that perform a finite motion (as in a circuit). </a:t>
            </a:r>
          </a:p>
          <a:p>
            <a:endParaRPr lang="en-US" dirty="0"/>
          </a:p>
          <a:p>
            <a:r>
              <a:rPr lang="en-US" dirty="0"/>
              <a:t>We don’t have Maxwell’s equations yet, so the logic of Griffith’s presentation is messed up.</a:t>
            </a:r>
          </a:p>
        </p:txBody>
      </p:sp>
    </p:spTree>
    <p:extLst>
      <p:ext uri="{BB962C8B-B14F-4D97-AF65-F5344CB8AC3E}">
        <p14:creationId xmlns:p14="http://schemas.microsoft.com/office/powerpoint/2010/main" val="387791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403"/>
          <a:stretch/>
        </p:blipFill>
        <p:spPr>
          <a:xfrm>
            <a:off x="263956" y="370540"/>
            <a:ext cx="8616088" cy="6487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505F2-6159-4AF1-93CE-AEF239222434}"/>
              </a:ext>
            </a:extLst>
          </p:cNvPr>
          <p:cNvSpPr txBox="1"/>
          <p:nvPr/>
        </p:nvSpPr>
        <p:spPr>
          <a:xfrm>
            <a:off x="5211481" y="286877"/>
            <a:ext cx="331096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Permeability of free space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5BC7A-6B3E-4CC4-BCCA-6579973675CA}"/>
              </a:ext>
            </a:extLst>
          </p:cNvPr>
          <p:cNvSpPr txBox="1"/>
          <p:nvPr/>
        </p:nvSpPr>
        <p:spPr>
          <a:xfrm>
            <a:off x="555812" y="2958348"/>
            <a:ext cx="73988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In the case of a steady surface current, </a:t>
            </a:r>
            <a:r>
              <a:rPr lang="en-US" sz="2000" dirty="0" err="1"/>
              <a:t>Biot</a:t>
            </a:r>
            <a:r>
              <a:rPr lang="en-US" sz="2000" dirty="0"/>
              <a:t>-Savart becomes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DAB3F-9BFD-40CA-93A8-D3CC2F67E661}"/>
              </a:ext>
            </a:extLst>
          </p:cNvPr>
          <p:cNvSpPr txBox="1"/>
          <p:nvPr/>
        </p:nvSpPr>
        <p:spPr>
          <a:xfrm>
            <a:off x="708212" y="4814030"/>
            <a:ext cx="73988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In the case of a steady volume current, </a:t>
            </a:r>
            <a:r>
              <a:rPr lang="en-US" sz="2000" dirty="0" err="1"/>
              <a:t>Biot</a:t>
            </a:r>
            <a:r>
              <a:rPr lang="en-US" sz="2000" dirty="0"/>
              <a:t>-Savart becomes </a:t>
            </a:r>
          </a:p>
        </p:txBody>
      </p:sp>
    </p:spTree>
    <p:extLst>
      <p:ext uri="{BB962C8B-B14F-4D97-AF65-F5344CB8AC3E}">
        <p14:creationId xmlns:p14="http://schemas.microsoft.com/office/powerpoint/2010/main" val="65764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333"/>
          <a:stretch/>
        </p:blipFill>
        <p:spPr>
          <a:xfrm>
            <a:off x="829009" y="895261"/>
            <a:ext cx="6818910" cy="5254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4" y="5747222"/>
            <a:ext cx="3682934" cy="928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583C4-A934-4109-B83C-352EEF19F5CB}"/>
              </a:ext>
            </a:extLst>
          </p:cNvPr>
          <p:cNvSpPr txBox="1"/>
          <p:nvPr/>
        </p:nvSpPr>
        <p:spPr>
          <a:xfrm>
            <a:off x="69144" y="310406"/>
            <a:ext cx="631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 The long straight wire with constant current, </a:t>
            </a:r>
            <a:r>
              <a:rPr lang="en-US" sz="2000" b="1" dirty="0"/>
              <a:t>B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9ABF5-39C1-4109-8B15-729178955A65}"/>
              </a:ext>
            </a:extLst>
          </p:cNvPr>
          <p:cNvSpPr/>
          <p:nvPr/>
        </p:nvSpPr>
        <p:spPr>
          <a:xfrm>
            <a:off x="1350678" y="833547"/>
            <a:ext cx="274917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A02BA-4A0B-4291-A946-5D0829C17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16" t="27922" r="29719" b="52184"/>
          <a:stretch/>
        </p:blipFill>
        <p:spPr>
          <a:xfrm>
            <a:off x="6358761" y="104008"/>
            <a:ext cx="2602753" cy="738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AFEE4-92FA-43BC-A7ED-02C262D0BA88}"/>
              </a:ext>
            </a:extLst>
          </p:cNvPr>
          <p:cNvSpPr txBox="1"/>
          <p:nvPr/>
        </p:nvSpPr>
        <p:spPr>
          <a:xfrm>
            <a:off x="5733396" y="1161394"/>
            <a:ext cx="19864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 out of the page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45614-1E60-482A-8C2C-C8B074B4CAE9}"/>
              </a:ext>
            </a:extLst>
          </p:cNvPr>
          <p:cNvSpPr/>
          <p:nvPr/>
        </p:nvSpPr>
        <p:spPr>
          <a:xfrm>
            <a:off x="4866290" y="1539766"/>
            <a:ext cx="1424151" cy="493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2" y="170282"/>
            <a:ext cx="4472915" cy="15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98" y="1969390"/>
            <a:ext cx="8639798" cy="44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B988A4-813A-4545-8812-027D4D2CCF7D}"/>
              </a:ext>
            </a:extLst>
          </p:cNvPr>
          <p:cNvSpPr txBox="1"/>
          <p:nvPr/>
        </p:nvSpPr>
        <p:spPr>
          <a:xfrm>
            <a:off x="0" y="5778868"/>
            <a:ext cx="27326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the wire is very long, and the field point is close: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D3C15-9AEC-4E47-AB36-F3403F716948}"/>
              </a:ext>
            </a:extLst>
          </p:cNvPr>
          <p:cNvSpPr txBox="1"/>
          <p:nvPr/>
        </p:nvSpPr>
        <p:spPr>
          <a:xfrm>
            <a:off x="4997375" y="5715806"/>
            <a:ext cx="24646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, and B =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baseline="-25000" dirty="0"/>
              <a:t>0</a:t>
            </a:r>
            <a:r>
              <a:rPr lang="en-US" sz="2000" dirty="0"/>
              <a:t>I/(2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 s) </a:t>
            </a:r>
          </a:p>
        </p:txBody>
      </p:sp>
    </p:spTree>
    <p:extLst>
      <p:ext uri="{BB962C8B-B14F-4D97-AF65-F5344CB8AC3E}">
        <p14:creationId xmlns:p14="http://schemas.microsoft.com/office/powerpoint/2010/main" val="210601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644" b="9042"/>
          <a:stretch/>
        </p:blipFill>
        <p:spPr>
          <a:xfrm>
            <a:off x="1196823" y="867103"/>
            <a:ext cx="6750353" cy="5370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DE315-335C-4E01-90B9-49DE65B79219}"/>
              </a:ext>
            </a:extLst>
          </p:cNvPr>
          <p:cNvSpPr txBox="1"/>
          <p:nvPr/>
        </p:nvSpPr>
        <p:spPr>
          <a:xfrm flipH="1">
            <a:off x="807716" y="268014"/>
            <a:ext cx="584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force between two parallel wires?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51FE2-8DA4-44B7-B320-69AC7782F3BF}"/>
              </a:ext>
            </a:extLst>
          </p:cNvPr>
          <p:cNvSpPr txBox="1"/>
          <p:nvPr/>
        </p:nvSpPr>
        <p:spPr>
          <a:xfrm>
            <a:off x="3668110" y="762000"/>
            <a:ext cx="40530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field at wire 2 from the current in wire 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C241B-6684-4F5C-8793-0D8E97014FAC}"/>
              </a:ext>
            </a:extLst>
          </p:cNvPr>
          <p:cNvSpPr txBox="1"/>
          <p:nvPr/>
        </p:nvSpPr>
        <p:spPr>
          <a:xfrm>
            <a:off x="5990897" y="1555537"/>
            <a:ext cx="29691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Into the page by RHR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680E1-BC86-45F7-9D2B-4B92364C3E77}"/>
              </a:ext>
            </a:extLst>
          </p:cNvPr>
          <p:cNvSpPr txBox="1"/>
          <p:nvPr/>
        </p:nvSpPr>
        <p:spPr>
          <a:xfrm>
            <a:off x="2448912" y="2233454"/>
            <a:ext cx="4824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force on wire 2 due to the field from wire 1 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9D407-14FB-4CF0-94C8-8584AAEDC6B0}"/>
              </a:ext>
            </a:extLst>
          </p:cNvPr>
          <p:cNvSpPr txBox="1"/>
          <p:nvPr/>
        </p:nvSpPr>
        <p:spPr>
          <a:xfrm>
            <a:off x="5833240" y="4587770"/>
            <a:ext cx="31951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line integral becomes very large for long wires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51DCA-2698-4B83-A27A-D5B1D83DB59F}"/>
              </a:ext>
            </a:extLst>
          </p:cNvPr>
          <p:cNvSpPr txBox="1"/>
          <p:nvPr/>
        </p:nvSpPr>
        <p:spPr>
          <a:xfrm>
            <a:off x="1749974" y="4724395"/>
            <a:ext cx="38783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force per unit length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35444-3232-4BD3-844A-EDEF64B88DF4}"/>
              </a:ext>
            </a:extLst>
          </p:cNvPr>
          <p:cNvSpPr txBox="1"/>
          <p:nvPr/>
        </p:nvSpPr>
        <p:spPr>
          <a:xfrm>
            <a:off x="6353502" y="5328744"/>
            <a:ext cx="20810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Attractive for parallel currents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F41B4-E401-4C96-9661-4DB8155CC1E0}"/>
              </a:ext>
            </a:extLst>
          </p:cNvPr>
          <p:cNvSpPr txBox="1"/>
          <p:nvPr/>
        </p:nvSpPr>
        <p:spPr>
          <a:xfrm>
            <a:off x="1792014" y="6411312"/>
            <a:ext cx="3021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Anti parallel currents repel</a:t>
            </a:r>
          </a:p>
        </p:txBody>
      </p:sp>
    </p:spTree>
    <p:extLst>
      <p:ext uri="{BB962C8B-B14F-4D97-AF65-F5344CB8AC3E}">
        <p14:creationId xmlns:p14="http://schemas.microsoft.com/office/powerpoint/2010/main" val="167836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8768"/>
          <a:stretch/>
        </p:blipFill>
        <p:spPr>
          <a:xfrm>
            <a:off x="504822" y="752726"/>
            <a:ext cx="5648150" cy="176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4859" y="2683885"/>
            <a:ext cx="223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term defines 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9253" y="2683885"/>
            <a:ext cx="3426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electromagnetic forces that depend on the velocity of a charge in given fields, and these forces are perpendicular to </a:t>
            </a:r>
            <a:r>
              <a:rPr lang="en-US" sz="2000" b="1" dirty="0"/>
              <a:t>v</a:t>
            </a:r>
            <a:r>
              <a:rPr lang="en-US" sz="2000" dirty="0"/>
              <a:t>.  This term defines a field “B”, which is the macroscopic magnetic field, or “Magnetic Induction”.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3170" y="1434328"/>
            <a:ext cx="1549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Lorentz force</a:t>
            </a:r>
          </a:p>
        </p:txBody>
      </p:sp>
    </p:spTree>
    <p:extLst>
      <p:ext uri="{BB962C8B-B14F-4D97-AF65-F5344CB8AC3E}">
        <p14:creationId xmlns:p14="http://schemas.microsoft.com/office/powerpoint/2010/main" val="90632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09" t="11217"/>
          <a:stretch/>
        </p:blipFill>
        <p:spPr>
          <a:xfrm>
            <a:off x="604344" y="1213945"/>
            <a:ext cx="8539655" cy="5070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F087A-8FD2-4439-B072-2574FCA8A4CA}"/>
              </a:ext>
            </a:extLst>
          </p:cNvPr>
          <p:cNvSpPr txBox="1"/>
          <p:nvPr/>
        </p:nvSpPr>
        <p:spPr>
          <a:xfrm>
            <a:off x="189183" y="278526"/>
            <a:ext cx="204951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Magnetic field on the axis of a current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693AB-45FB-48B2-BA3A-D6898B7461E3}"/>
              </a:ext>
            </a:extLst>
          </p:cNvPr>
          <p:cNvSpPr/>
          <p:nvPr/>
        </p:nvSpPr>
        <p:spPr>
          <a:xfrm>
            <a:off x="3326522" y="1171903"/>
            <a:ext cx="1229711" cy="662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1AEF8-222F-4E55-B711-9EC803BC7D7A}"/>
              </a:ext>
            </a:extLst>
          </p:cNvPr>
          <p:cNvSpPr txBox="1"/>
          <p:nvPr/>
        </p:nvSpPr>
        <p:spPr>
          <a:xfrm>
            <a:off x="5481145" y="1218849"/>
            <a:ext cx="297442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horizontal components cancel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460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540" b="1536"/>
          <a:stretch/>
        </p:blipFill>
        <p:spPr>
          <a:xfrm>
            <a:off x="0" y="1658795"/>
            <a:ext cx="8271641" cy="34860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718645-8E80-4270-A9C3-F1D2A1C614D2}"/>
              </a:ext>
            </a:extLst>
          </p:cNvPr>
          <p:cNvSpPr/>
          <p:nvPr/>
        </p:nvSpPr>
        <p:spPr>
          <a:xfrm>
            <a:off x="1618593" y="4619297"/>
            <a:ext cx="772510" cy="579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3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53" t="17047" r="26322"/>
          <a:stretch/>
        </p:blipFill>
        <p:spPr>
          <a:xfrm>
            <a:off x="846082" y="1613337"/>
            <a:ext cx="5891049" cy="4570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C6C68-FC7C-4A1D-AD5C-64B5D362F89E}"/>
              </a:ext>
            </a:extLst>
          </p:cNvPr>
          <p:cNvSpPr txBox="1"/>
          <p:nvPr/>
        </p:nvSpPr>
        <p:spPr>
          <a:xfrm>
            <a:off x="1366345" y="383628"/>
            <a:ext cx="537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Biot</a:t>
            </a:r>
            <a:r>
              <a:rPr lang="en-US" sz="2000" dirty="0"/>
              <a:t>-Savart law gives Ampere’s Law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E674F-762F-4E33-8BDD-2167C0196C21}"/>
              </a:ext>
            </a:extLst>
          </p:cNvPr>
          <p:cNvSpPr txBox="1"/>
          <p:nvPr/>
        </p:nvSpPr>
        <p:spPr>
          <a:xfrm>
            <a:off x="278524" y="3126833"/>
            <a:ext cx="160282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Currents are flowing in this region of space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F7FD7-DE56-48BF-B185-9BBF16231A0A}"/>
              </a:ext>
            </a:extLst>
          </p:cNvPr>
          <p:cNvSpPr txBox="1"/>
          <p:nvPr/>
        </p:nvSpPr>
        <p:spPr>
          <a:xfrm>
            <a:off x="6500648" y="4279287"/>
            <a:ext cx="25014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Take derivatives of B with respect to field point coordinates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5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467"/>
          <a:stretch/>
        </p:blipFill>
        <p:spPr>
          <a:xfrm>
            <a:off x="569086" y="972209"/>
            <a:ext cx="8005828" cy="5591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F0F67-197A-42A7-B9CB-37DCAFC83BB4}"/>
              </a:ext>
            </a:extLst>
          </p:cNvPr>
          <p:cNvSpPr txBox="1"/>
          <p:nvPr/>
        </p:nvSpPr>
        <p:spPr>
          <a:xfrm>
            <a:off x="3258207" y="6043449"/>
            <a:ext cx="34000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is true for any possible distribution of currents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78CD8-1CCA-4819-A75B-0E7DB6149991}"/>
              </a:ext>
            </a:extLst>
          </p:cNvPr>
          <p:cNvSpPr txBox="1"/>
          <p:nvPr/>
        </p:nvSpPr>
        <p:spPr>
          <a:xfrm>
            <a:off x="987972" y="367862"/>
            <a:ext cx="579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 divergence of </a:t>
            </a:r>
            <a:r>
              <a:rPr lang="en-US" sz="2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0570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820"/>
          <a:stretch/>
        </p:blipFill>
        <p:spPr>
          <a:xfrm>
            <a:off x="0" y="643802"/>
            <a:ext cx="9144000" cy="4800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DF9B0-F043-4334-B493-A67329940448}"/>
              </a:ext>
            </a:extLst>
          </p:cNvPr>
          <p:cNvSpPr txBox="1"/>
          <p:nvPr/>
        </p:nvSpPr>
        <p:spPr>
          <a:xfrm flipH="1">
            <a:off x="434602" y="504497"/>
            <a:ext cx="298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 curl of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17A1E-2AEC-4E64-9A58-110899B95625}"/>
              </a:ext>
            </a:extLst>
          </p:cNvPr>
          <p:cNvSpPr txBox="1"/>
          <p:nvPr/>
        </p:nvSpPr>
        <p:spPr>
          <a:xfrm>
            <a:off x="4004441" y="5155324"/>
            <a:ext cx="33790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These two terms are zero because </a:t>
            </a:r>
            <a:r>
              <a:rPr lang="en-US" sz="2000" b="1" dirty="0"/>
              <a:t>J</a:t>
            </a:r>
            <a:r>
              <a:rPr lang="en-US" sz="2000" dirty="0"/>
              <a:t> depends only on </a:t>
            </a:r>
            <a:r>
              <a:rPr lang="en-US" sz="2000" b="1" dirty="0"/>
              <a:t>r</a:t>
            </a:r>
            <a:r>
              <a:rPr lang="en-US" sz="2000" dirty="0"/>
              <a:t>’, not </a:t>
            </a:r>
            <a:r>
              <a:rPr lang="en-US" sz="2000" b="1" dirty="0"/>
              <a:t>r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3DC06-DEFD-4086-BDCE-2FD56A714704}"/>
              </a:ext>
            </a:extLst>
          </p:cNvPr>
          <p:cNvSpPr txBox="1"/>
          <p:nvPr/>
        </p:nvSpPr>
        <p:spPr>
          <a:xfrm>
            <a:off x="7015658" y="635877"/>
            <a:ext cx="180252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Product rule #8</a:t>
            </a:r>
          </a:p>
        </p:txBody>
      </p:sp>
    </p:spTree>
    <p:extLst>
      <p:ext uri="{BB962C8B-B14F-4D97-AF65-F5344CB8AC3E}">
        <p14:creationId xmlns:p14="http://schemas.microsoft.com/office/powerpoint/2010/main" val="409108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59" y="0"/>
            <a:ext cx="6744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64" b="8965"/>
          <a:stretch/>
        </p:blipFill>
        <p:spPr>
          <a:xfrm>
            <a:off x="1009316" y="772510"/>
            <a:ext cx="7125367" cy="5470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321CE2-8F28-45F5-A37A-5212D5B7E49F}"/>
              </a:ext>
            </a:extLst>
          </p:cNvPr>
          <p:cNvSpPr txBox="1"/>
          <p:nvPr/>
        </p:nvSpPr>
        <p:spPr>
          <a:xfrm>
            <a:off x="21023" y="126127"/>
            <a:ext cx="31005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Steady currents don’t build up charge density anywhere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F3BD69D-3C8A-4F06-BEBD-021AFDBF446E}"/>
              </a:ext>
            </a:extLst>
          </p:cNvPr>
          <p:cNvSpPr/>
          <p:nvPr/>
        </p:nvSpPr>
        <p:spPr>
          <a:xfrm>
            <a:off x="2937641" y="248236"/>
            <a:ext cx="3100552" cy="524274"/>
          </a:xfrm>
          <a:custGeom>
            <a:avLst/>
            <a:gdLst>
              <a:gd name="connsiteX0" fmla="*/ 0 w 3100552"/>
              <a:gd name="connsiteY0" fmla="*/ 235240 h 524274"/>
              <a:gd name="connsiteX1" fmla="*/ 126125 w 3100552"/>
              <a:gd name="connsiteY1" fmla="*/ 224730 h 524274"/>
              <a:gd name="connsiteX2" fmla="*/ 162911 w 3100552"/>
              <a:gd name="connsiteY2" fmla="*/ 214219 h 524274"/>
              <a:gd name="connsiteX3" fmla="*/ 268014 w 3100552"/>
              <a:gd name="connsiteY3" fmla="*/ 229985 h 524274"/>
              <a:gd name="connsiteX4" fmla="*/ 625366 w 3100552"/>
              <a:gd name="connsiteY4" fmla="*/ 198454 h 524274"/>
              <a:gd name="connsiteX5" fmla="*/ 693683 w 3100552"/>
              <a:gd name="connsiteY5" fmla="*/ 187943 h 524274"/>
              <a:gd name="connsiteX6" fmla="*/ 714704 w 3100552"/>
              <a:gd name="connsiteY6" fmla="*/ 182688 h 524274"/>
              <a:gd name="connsiteX7" fmla="*/ 767256 w 3100552"/>
              <a:gd name="connsiteY7" fmla="*/ 172178 h 524274"/>
              <a:gd name="connsiteX8" fmla="*/ 872359 w 3100552"/>
              <a:gd name="connsiteY8" fmla="*/ 161667 h 524274"/>
              <a:gd name="connsiteX9" fmla="*/ 903890 w 3100552"/>
              <a:gd name="connsiteY9" fmla="*/ 140647 h 524274"/>
              <a:gd name="connsiteX10" fmla="*/ 930166 w 3100552"/>
              <a:gd name="connsiteY10" fmla="*/ 135392 h 524274"/>
              <a:gd name="connsiteX11" fmla="*/ 945931 w 3100552"/>
              <a:gd name="connsiteY11" fmla="*/ 130136 h 524274"/>
              <a:gd name="connsiteX12" fmla="*/ 987973 w 3100552"/>
              <a:gd name="connsiteY12" fmla="*/ 114371 h 524274"/>
              <a:gd name="connsiteX13" fmla="*/ 1024759 w 3100552"/>
              <a:gd name="connsiteY13" fmla="*/ 103861 h 524274"/>
              <a:gd name="connsiteX14" fmla="*/ 1045780 w 3100552"/>
              <a:gd name="connsiteY14" fmla="*/ 98605 h 524274"/>
              <a:gd name="connsiteX15" fmla="*/ 1082566 w 3100552"/>
              <a:gd name="connsiteY15" fmla="*/ 82840 h 524274"/>
              <a:gd name="connsiteX16" fmla="*/ 1135118 w 3100552"/>
              <a:gd name="connsiteY16" fmla="*/ 67074 h 524274"/>
              <a:gd name="connsiteX17" fmla="*/ 1198180 w 3100552"/>
              <a:gd name="connsiteY17" fmla="*/ 51309 h 524274"/>
              <a:gd name="connsiteX18" fmla="*/ 1240221 w 3100552"/>
              <a:gd name="connsiteY18" fmla="*/ 35543 h 524274"/>
              <a:gd name="connsiteX19" fmla="*/ 1277007 w 3100552"/>
              <a:gd name="connsiteY19" fmla="*/ 30288 h 524274"/>
              <a:gd name="connsiteX20" fmla="*/ 1560787 w 3100552"/>
              <a:gd name="connsiteY20" fmla="*/ 25033 h 524274"/>
              <a:gd name="connsiteX21" fmla="*/ 1613338 w 3100552"/>
              <a:gd name="connsiteY21" fmla="*/ 30288 h 524274"/>
              <a:gd name="connsiteX22" fmla="*/ 1697421 w 3100552"/>
              <a:gd name="connsiteY22" fmla="*/ 35543 h 524274"/>
              <a:gd name="connsiteX23" fmla="*/ 1918138 w 3100552"/>
              <a:gd name="connsiteY23" fmla="*/ 51309 h 524274"/>
              <a:gd name="connsiteX24" fmla="*/ 1949669 w 3100552"/>
              <a:gd name="connsiteY24" fmla="*/ 61819 h 524274"/>
              <a:gd name="connsiteX25" fmla="*/ 1986456 w 3100552"/>
              <a:gd name="connsiteY25" fmla="*/ 67074 h 524274"/>
              <a:gd name="connsiteX26" fmla="*/ 2196662 w 3100552"/>
              <a:gd name="connsiteY26" fmla="*/ 72330 h 524274"/>
              <a:gd name="connsiteX27" fmla="*/ 2427890 w 3100552"/>
              <a:gd name="connsiteY27" fmla="*/ 67074 h 524274"/>
              <a:gd name="connsiteX28" fmla="*/ 2464676 w 3100552"/>
              <a:gd name="connsiteY28" fmla="*/ 56564 h 524274"/>
              <a:gd name="connsiteX29" fmla="*/ 2511973 w 3100552"/>
              <a:gd name="connsiteY29" fmla="*/ 51309 h 524274"/>
              <a:gd name="connsiteX30" fmla="*/ 2554014 w 3100552"/>
              <a:gd name="connsiteY30" fmla="*/ 35543 h 524274"/>
              <a:gd name="connsiteX31" fmla="*/ 2580290 w 3100552"/>
              <a:gd name="connsiteY31" fmla="*/ 30288 h 524274"/>
              <a:gd name="connsiteX32" fmla="*/ 2653862 w 3100552"/>
              <a:gd name="connsiteY32" fmla="*/ 14523 h 524274"/>
              <a:gd name="connsiteX33" fmla="*/ 2680138 w 3100552"/>
              <a:gd name="connsiteY33" fmla="*/ 9267 h 524274"/>
              <a:gd name="connsiteX34" fmla="*/ 2795752 w 3100552"/>
              <a:gd name="connsiteY34" fmla="*/ 4012 h 524274"/>
              <a:gd name="connsiteX35" fmla="*/ 2874580 w 3100552"/>
              <a:gd name="connsiteY35" fmla="*/ 9267 h 524274"/>
              <a:gd name="connsiteX36" fmla="*/ 2885090 w 3100552"/>
              <a:gd name="connsiteY36" fmla="*/ 19778 h 524274"/>
              <a:gd name="connsiteX37" fmla="*/ 2900856 w 3100552"/>
              <a:gd name="connsiteY37" fmla="*/ 25033 h 524274"/>
              <a:gd name="connsiteX38" fmla="*/ 2916621 w 3100552"/>
              <a:gd name="connsiteY38" fmla="*/ 51309 h 524274"/>
              <a:gd name="connsiteX39" fmla="*/ 2942897 w 3100552"/>
              <a:gd name="connsiteY39" fmla="*/ 93350 h 524274"/>
              <a:gd name="connsiteX40" fmla="*/ 2963918 w 3100552"/>
              <a:gd name="connsiteY40" fmla="*/ 119626 h 524274"/>
              <a:gd name="connsiteX41" fmla="*/ 2974428 w 3100552"/>
              <a:gd name="connsiteY41" fmla="*/ 135392 h 524274"/>
              <a:gd name="connsiteX42" fmla="*/ 3000704 w 3100552"/>
              <a:gd name="connsiteY42" fmla="*/ 151157 h 524274"/>
              <a:gd name="connsiteX43" fmla="*/ 3026980 w 3100552"/>
              <a:gd name="connsiteY43" fmla="*/ 177433 h 524274"/>
              <a:gd name="connsiteX44" fmla="*/ 3053256 w 3100552"/>
              <a:gd name="connsiteY44" fmla="*/ 203709 h 524274"/>
              <a:gd name="connsiteX45" fmla="*/ 3058511 w 3100552"/>
              <a:gd name="connsiteY45" fmla="*/ 219474 h 524274"/>
              <a:gd name="connsiteX46" fmla="*/ 3079531 w 3100552"/>
              <a:gd name="connsiteY46" fmla="*/ 235240 h 524274"/>
              <a:gd name="connsiteX47" fmla="*/ 3090042 w 3100552"/>
              <a:gd name="connsiteY47" fmla="*/ 251005 h 524274"/>
              <a:gd name="connsiteX48" fmla="*/ 3084787 w 3100552"/>
              <a:gd name="connsiteY48" fmla="*/ 324578 h 524274"/>
              <a:gd name="connsiteX49" fmla="*/ 3069021 w 3100552"/>
              <a:gd name="connsiteY49" fmla="*/ 340343 h 524274"/>
              <a:gd name="connsiteX50" fmla="*/ 3048000 w 3100552"/>
              <a:gd name="connsiteY50" fmla="*/ 366619 h 524274"/>
              <a:gd name="connsiteX51" fmla="*/ 3032235 w 3100552"/>
              <a:gd name="connsiteY51" fmla="*/ 371874 h 524274"/>
              <a:gd name="connsiteX52" fmla="*/ 3021725 w 3100552"/>
              <a:gd name="connsiteY52" fmla="*/ 387640 h 524274"/>
              <a:gd name="connsiteX53" fmla="*/ 3016469 w 3100552"/>
              <a:gd name="connsiteY53" fmla="*/ 482233 h 524274"/>
              <a:gd name="connsiteX54" fmla="*/ 3053256 w 3100552"/>
              <a:gd name="connsiteY54" fmla="*/ 497998 h 524274"/>
              <a:gd name="connsiteX55" fmla="*/ 3084787 w 3100552"/>
              <a:gd name="connsiteY55" fmla="*/ 519019 h 524274"/>
              <a:gd name="connsiteX56" fmla="*/ 3100552 w 3100552"/>
              <a:gd name="connsiteY56" fmla="*/ 524274 h 52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00552" h="524274">
                <a:moveTo>
                  <a:pt x="0" y="235240"/>
                </a:moveTo>
                <a:cubicBezTo>
                  <a:pt x="28313" y="233575"/>
                  <a:pt x="90281" y="232411"/>
                  <a:pt x="126125" y="224730"/>
                </a:cubicBezTo>
                <a:cubicBezTo>
                  <a:pt x="138595" y="222058"/>
                  <a:pt x="150649" y="217723"/>
                  <a:pt x="162911" y="214219"/>
                </a:cubicBezTo>
                <a:cubicBezTo>
                  <a:pt x="221835" y="256308"/>
                  <a:pt x="179621" y="239084"/>
                  <a:pt x="268014" y="229985"/>
                </a:cubicBezTo>
                <a:cubicBezTo>
                  <a:pt x="435632" y="212730"/>
                  <a:pt x="494627" y="208511"/>
                  <a:pt x="625366" y="198454"/>
                </a:cubicBezTo>
                <a:cubicBezTo>
                  <a:pt x="648138" y="194950"/>
                  <a:pt x="670993" y="191947"/>
                  <a:pt x="693683" y="187943"/>
                </a:cubicBezTo>
                <a:cubicBezTo>
                  <a:pt x="700796" y="186688"/>
                  <a:pt x="707642" y="184201"/>
                  <a:pt x="714704" y="182688"/>
                </a:cubicBezTo>
                <a:cubicBezTo>
                  <a:pt x="732172" y="178945"/>
                  <a:pt x="749610" y="174964"/>
                  <a:pt x="767256" y="172178"/>
                </a:cubicBezTo>
                <a:cubicBezTo>
                  <a:pt x="787309" y="169012"/>
                  <a:pt x="855442" y="163205"/>
                  <a:pt x="872359" y="161667"/>
                </a:cubicBezTo>
                <a:cubicBezTo>
                  <a:pt x="947467" y="142891"/>
                  <a:pt x="847436" y="172905"/>
                  <a:pt x="903890" y="140647"/>
                </a:cubicBezTo>
                <a:cubicBezTo>
                  <a:pt x="911645" y="136216"/>
                  <a:pt x="921501" y="137559"/>
                  <a:pt x="930166" y="135392"/>
                </a:cubicBezTo>
                <a:cubicBezTo>
                  <a:pt x="935540" y="134048"/>
                  <a:pt x="940744" y="132081"/>
                  <a:pt x="945931" y="130136"/>
                </a:cubicBezTo>
                <a:cubicBezTo>
                  <a:pt x="969114" y="121442"/>
                  <a:pt x="968095" y="120334"/>
                  <a:pt x="987973" y="114371"/>
                </a:cubicBezTo>
                <a:cubicBezTo>
                  <a:pt x="1000188" y="110707"/>
                  <a:pt x="1012456" y="107217"/>
                  <a:pt x="1024759" y="103861"/>
                </a:cubicBezTo>
                <a:cubicBezTo>
                  <a:pt x="1031727" y="101961"/>
                  <a:pt x="1038992" y="101073"/>
                  <a:pt x="1045780" y="98605"/>
                </a:cubicBezTo>
                <a:cubicBezTo>
                  <a:pt x="1058317" y="94046"/>
                  <a:pt x="1070115" y="87629"/>
                  <a:pt x="1082566" y="82840"/>
                </a:cubicBezTo>
                <a:cubicBezTo>
                  <a:pt x="1113242" y="71042"/>
                  <a:pt x="1108374" y="74368"/>
                  <a:pt x="1135118" y="67074"/>
                </a:cubicBezTo>
                <a:cubicBezTo>
                  <a:pt x="1188584" y="52492"/>
                  <a:pt x="1153732" y="60198"/>
                  <a:pt x="1198180" y="51309"/>
                </a:cubicBezTo>
                <a:cubicBezTo>
                  <a:pt x="1201543" y="49964"/>
                  <a:pt x="1231981" y="37191"/>
                  <a:pt x="1240221" y="35543"/>
                </a:cubicBezTo>
                <a:cubicBezTo>
                  <a:pt x="1252367" y="33114"/>
                  <a:pt x="1264745" y="32040"/>
                  <a:pt x="1277007" y="30288"/>
                </a:cubicBezTo>
                <a:cubicBezTo>
                  <a:pt x="1366757" y="-29542"/>
                  <a:pt x="1291627" y="16208"/>
                  <a:pt x="1560787" y="25033"/>
                </a:cubicBezTo>
                <a:cubicBezTo>
                  <a:pt x="1578382" y="25610"/>
                  <a:pt x="1595785" y="28938"/>
                  <a:pt x="1613338" y="30288"/>
                </a:cubicBezTo>
                <a:cubicBezTo>
                  <a:pt x="1641338" y="32442"/>
                  <a:pt x="1669393" y="33791"/>
                  <a:pt x="1697421" y="35543"/>
                </a:cubicBezTo>
                <a:cubicBezTo>
                  <a:pt x="1794661" y="67958"/>
                  <a:pt x="1684505" y="34621"/>
                  <a:pt x="1918138" y="51309"/>
                </a:cubicBezTo>
                <a:cubicBezTo>
                  <a:pt x="1929189" y="52098"/>
                  <a:pt x="1938874" y="59328"/>
                  <a:pt x="1949669" y="61819"/>
                </a:cubicBezTo>
                <a:cubicBezTo>
                  <a:pt x="1961739" y="64604"/>
                  <a:pt x="1974080" y="66547"/>
                  <a:pt x="1986456" y="67074"/>
                </a:cubicBezTo>
                <a:cubicBezTo>
                  <a:pt x="2056483" y="70054"/>
                  <a:pt x="2126593" y="70578"/>
                  <a:pt x="2196662" y="72330"/>
                </a:cubicBezTo>
                <a:cubicBezTo>
                  <a:pt x="2273738" y="70578"/>
                  <a:pt x="2350927" y="71601"/>
                  <a:pt x="2427890" y="67074"/>
                </a:cubicBezTo>
                <a:cubicBezTo>
                  <a:pt x="2440621" y="66325"/>
                  <a:pt x="2452142" y="58914"/>
                  <a:pt x="2464676" y="56564"/>
                </a:cubicBezTo>
                <a:cubicBezTo>
                  <a:pt x="2480267" y="53641"/>
                  <a:pt x="2496207" y="53061"/>
                  <a:pt x="2511973" y="51309"/>
                </a:cubicBezTo>
                <a:cubicBezTo>
                  <a:pt x="2520012" y="48093"/>
                  <a:pt x="2543028" y="38289"/>
                  <a:pt x="2554014" y="35543"/>
                </a:cubicBezTo>
                <a:cubicBezTo>
                  <a:pt x="2562679" y="33377"/>
                  <a:pt x="2571531" y="32040"/>
                  <a:pt x="2580290" y="30288"/>
                </a:cubicBezTo>
                <a:cubicBezTo>
                  <a:pt x="2613472" y="8168"/>
                  <a:pt x="2585730" y="23040"/>
                  <a:pt x="2653862" y="14523"/>
                </a:cubicBezTo>
                <a:cubicBezTo>
                  <a:pt x="2662725" y="13415"/>
                  <a:pt x="2671230" y="9927"/>
                  <a:pt x="2680138" y="9267"/>
                </a:cubicBezTo>
                <a:cubicBezTo>
                  <a:pt x="2718610" y="6417"/>
                  <a:pt x="2757214" y="5764"/>
                  <a:pt x="2795752" y="4012"/>
                </a:cubicBezTo>
                <a:cubicBezTo>
                  <a:pt x="2822028" y="5764"/>
                  <a:pt x="2848646" y="4690"/>
                  <a:pt x="2874580" y="9267"/>
                </a:cubicBezTo>
                <a:cubicBezTo>
                  <a:pt x="2879459" y="10128"/>
                  <a:pt x="2880841" y="17229"/>
                  <a:pt x="2885090" y="19778"/>
                </a:cubicBezTo>
                <a:cubicBezTo>
                  <a:pt x="2889840" y="22628"/>
                  <a:pt x="2895601" y="23281"/>
                  <a:pt x="2900856" y="25033"/>
                </a:cubicBezTo>
                <a:cubicBezTo>
                  <a:pt x="2912076" y="58692"/>
                  <a:pt x="2898260" y="25079"/>
                  <a:pt x="2916621" y="51309"/>
                </a:cubicBezTo>
                <a:cubicBezTo>
                  <a:pt x="2926098" y="64847"/>
                  <a:pt x="2942897" y="93350"/>
                  <a:pt x="2942897" y="93350"/>
                </a:cubicBezTo>
                <a:cubicBezTo>
                  <a:pt x="2953796" y="136949"/>
                  <a:pt x="2938001" y="98893"/>
                  <a:pt x="2963918" y="119626"/>
                </a:cubicBezTo>
                <a:cubicBezTo>
                  <a:pt x="2968850" y="123572"/>
                  <a:pt x="2969633" y="131282"/>
                  <a:pt x="2974428" y="135392"/>
                </a:cubicBezTo>
                <a:cubicBezTo>
                  <a:pt x="2982183" y="142039"/>
                  <a:pt x="2991945" y="145902"/>
                  <a:pt x="3000704" y="151157"/>
                </a:cubicBezTo>
                <a:cubicBezTo>
                  <a:pt x="3013028" y="188131"/>
                  <a:pt x="2994511" y="144964"/>
                  <a:pt x="3026980" y="177433"/>
                </a:cubicBezTo>
                <a:cubicBezTo>
                  <a:pt x="3059449" y="209902"/>
                  <a:pt x="3016282" y="191385"/>
                  <a:pt x="3053256" y="203709"/>
                </a:cubicBezTo>
                <a:cubicBezTo>
                  <a:pt x="3055008" y="208964"/>
                  <a:pt x="3054965" y="215219"/>
                  <a:pt x="3058511" y="219474"/>
                </a:cubicBezTo>
                <a:cubicBezTo>
                  <a:pt x="3064118" y="226203"/>
                  <a:pt x="3073338" y="229047"/>
                  <a:pt x="3079531" y="235240"/>
                </a:cubicBezTo>
                <a:cubicBezTo>
                  <a:pt x="3083997" y="239706"/>
                  <a:pt x="3086538" y="245750"/>
                  <a:pt x="3090042" y="251005"/>
                </a:cubicBezTo>
                <a:cubicBezTo>
                  <a:pt x="3088290" y="275529"/>
                  <a:pt x="3090418" y="300645"/>
                  <a:pt x="3084787" y="324578"/>
                </a:cubicBezTo>
                <a:cubicBezTo>
                  <a:pt x="3083085" y="331812"/>
                  <a:pt x="3073779" y="334634"/>
                  <a:pt x="3069021" y="340343"/>
                </a:cubicBezTo>
                <a:cubicBezTo>
                  <a:pt x="3061857" y="348940"/>
                  <a:pt x="3058196" y="360501"/>
                  <a:pt x="3048000" y="366619"/>
                </a:cubicBezTo>
                <a:cubicBezTo>
                  <a:pt x="3043250" y="369469"/>
                  <a:pt x="3037490" y="370122"/>
                  <a:pt x="3032235" y="371874"/>
                </a:cubicBezTo>
                <a:cubicBezTo>
                  <a:pt x="3028732" y="377129"/>
                  <a:pt x="3025671" y="382708"/>
                  <a:pt x="3021725" y="387640"/>
                </a:cubicBezTo>
                <a:cubicBezTo>
                  <a:pt x="2995432" y="420506"/>
                  <a:pt x="2987803" y="379036"/>
                  <a:pt x="3016469" y="482233"/>
                </a:cubicBezTo>
                <a:cubicBezTo>
                  <a:pt x="3017794" y="487004"/>
                  <a:pt x="3047489" y="496076"/>
                  <a:pt x="3053256" y="497998"/>
                </a:cubicBezTo>
                <a:cubicBezTo>
                  <a:pt x="3063766" y="505005"/>
                  <a:pt x="3072803" y="515024"/>
                  <a:pt x="3084787" y="519019"/>
                </a:cubicBezTo>
                <a:lnTo>
                  <a:pt x="3100552" y="524274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7E19C-7916-4282-8D96-96D9F64AF557}"/>
              </a:ext>
            </a:extLst>
          </p:cNvPr>
          <p:cNvSpPr txBox="1"/>
          <p:nvPr/>
        </p:nvSpPr>
        <p:spPr>
          <a:xfrm>
            <a:off x="6427073" y="1671149"/>
            <a:ext cx="211258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integration volume contains all currents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6B57B-5483-4CFF-9B11-CB7C0B200EF3}"/>
              </a:ext>
            </a:extLst>
          </p:cNvPr>
          <p:cNvSpPr txBox="1"/>
          <p:nvPr/>
        </p:nvSpPr>
        <p:spPr>
          <a:xfrm>
            <a:off x="4572000" y="3610305"/>
            <a:ext cx="33475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 are no currents on the boundary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72D27-0602-4B3E-86E7-030344297E5A}"/>
              </a:ext>
            </a:extLst>
          </p:cNvPr>
          <p:cNvSpPr txBox="1"/>
          <p:nvPr/>
        </p:nvSpPr>
        <p:spPr>
          <a:xfrm>
            <a:off x="4929352" y="4256636"/>
            <a:ext cx="814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FFF03-C639-4A3A-8ACD-B23CFCCFACED}"/>
              </a:ext>
            </a:extLst>
          </p:cNvPr>
          <p:cNvSpPr txBox="1"/>
          <p:nvPr/>
        </p:nvSpPr>
        <p:spPr>
          <a:xfrm>
            <a:off x="5638800" y="5281448"/>
            <a:ext cx="228074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Ampere’s law, differential form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444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93" r="24712"/>
          <a:stretch/>
        </p:blipFill>
        <p:spPr>
          <a:xfrm>
            <a:off x="1119351" y="1315018"/>
            <a:ext cx="6372799" cy="4236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79D5F-C5B2-47DB-8EBA-4AC0E19ACEC6}"/>
              </a:ext>
            </a:extLst>
          </p:cNvPr>
          <p:cNvSpPr txBox="1"/>
          <p:nvPr/>
        </p:nvSpPr>
        <p:spPr>
          <a:xfrm flipH="1">
            <a:off x="1012669" y="746234"/>
            <a:ext cx="536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Integrate Ampere’s law over any open surface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30670-1545-496A-B893-AEE5FB99D124}"/>
              </a:ext>
            </a:extLst>
          </p:cNvPr>
          <p:cNvSpPr txBox="1"/>
          <p:nvPr/>
        </p:nvSpPr>
        <p:spPr>
          <a:xfrm>
            <a:off x="388883" y="4351286"/>
            <a:ext cx="366113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Integral around perimeter of surface:</a:t>
            </a:r>
          </a:p>
          <a:p>
            <a:r>
              <a:rPr lang="en-US" dirty="0"/>
              <a:t>The “</a:t>
            </a:r>
            <a:r>
              <a:rPr lang="en-US" dirty="0" err="1"/>
              <a:t>Amperian</a:t>
            </a:r>
            <a:r>
              <a:rPr lang="en-US" dirty="0"/>
              <a:t> Loop”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0121F-D00A-49D3-8D44-B6D832DC794A}"/>
              </a:ext>
            </a:extLst>
          </p:cNvPr>
          <p:cNvSpPr txBox="1"/>
          <p:nvPr/>
        </p:nvSpPr>
        <p:spPr>
          <a:xfrm>
            <a:off x="7225863" y="2459503"/>
            <a:ext cx="181829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Ampere’s law, integral form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90F05-AE8B-425A-BE9D-9955A5ACCA3F}"/>
              </a:ext>
            </a:extLst>
          </p:cNvPr>
          <p:cNvSpPr txBox="1"/>
          <p:nvPr/>
        </p:nvSpPr>
        <p:spPr>
          <a:xfrm>
            <a:off x="99847" y="1997838"/>
            <a:ext cx="106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Curl, or “Stokes”, Theorem</a:t>
            </a:r>
          </a:p>
        </p:txBody>
      </p:sp>
    </p:spTree>
    <p:extLst>
      <p:ext uri="{BB962C8B-B14F-4D97-AF65-F5344CB8AC3E}">
        <p14:creationId xmlns:p14="http://schemas.microsoft.com/office/powerpoint/2010/main" val="4021380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98" t="11493"/>
          <a:stretch/>
        </p:blipFill>
        <p:spPr>
          <a:xfrm>
            <a:off x="1608083" y="1592317"/>
            <a:ext cx="7335174" cy="4221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B142BA-F1D5-4060-A1D8-CA307E5EDEA8}"/>
              </a:ext>
            </a:extLst>
          </p:cNvPr>
          <p:cNvSpPr txBox="1"/>
          <p:nvPr/>
        </p:nvSpPr>
        <p:spPr>
          <a:xfrm flipH="1">
            <a:off x="713124" y="1382111"/>
            <a:ext cx="27395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Apply Ampere’s law to a straight line current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D568E-A804-4AB5-9543-2F6CCB02BBEF}"/>
              </a:ext>
            </a:extLst>
          </p:cNvPr>
          <p:cNvSpPr txBox="1"/>
          <p:nvPr/>
        </p:nvSpPr>
        <p:spPr>
          <a:xfrm>
            <a:off x="2354317" y="6064469"/>
            <a:ext cx="473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already derived this using </a:t>
            </a:r>
            <a:r>
              <a:rPr lang="en-US" sz="2000" dirty="0" err="1"/>
              <a:t>Biot</a:t>
            </a:r>
            <a:r>
              <a:rPr lang="en-US" sz="2000" dirty="0"/>
              <a:t>-Savart.  Ampere’s law is easier.</a:t>
            </a:r>
          </a:p>
        </p:txBody>
      </p:sp>
    </p:spTree>
    <p:extLst>
      <p:ext uri="{BB962C8B-B14F-4D97-AF65-F5344CB8AC3E}">
        <p14:creationId xmlns:p14="http://schemas.microsoft.com/office/powerpoint/2010/main" val="2648040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97" t="5287"/>
          <a:stretch/>
        </p:blipFill>
        <p:spPr>
          <a:xfrm>
            <a:off x="1828799" y="362606"/>
            <a:ext cx="5977907" cy="64953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45573-9475-40C9-AC3E-F495E6F66613}"/>
              </a:ext>
            </a:extLst>
          </p:cNvPr>
          <p:cNvSpPr txBox="1"/>
          <p:nvPr/>
        </p:nvSpPr>
        <p:spPr>
          <a:xfrm>
            <a:off x="798786" y="0"/>
            <a:ext cx="29586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Apply Ampere’s law to a sheet of current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09DB9-D9F4-4B6A-9C5D-EECC200C2F36}"/>
              </a:ext>
            </a:extLst>
          </p:cNvPr>
          <p:cNvSpPr txBox="1"/>
          <p:nvPr/>
        </p:nvSpPr>
        <p:spPr>
          <a:xfrm>
            <a:off x="1192925" y="1644869"/>
            <a:ext cx="61905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Divide the sheet into narrow wire-like strips.  Vertical field </a:t>
            </a:r>
            <a:r>
              <a:rPr lang="en-US" sz="2000" dirty="0" err="1"/>
              <a:t>compoents</a:t>
            </a:r>
            <a:r>
              <a:rPr lang="en-US" sz="2000" dirty="0"/>
              <a:t> from neighboring strips cancel.</a:t>
            </a:r>
          </a:p>
        </p:txBody>
      </p:sp>
    </p:spTree>
    <p:extLst>
      <p:ext uri="{BB962C8B-B14F-4D97-AF65-F5344CB8AC3E}">
        <p14:creationId xmlns:p14="http://schemas.microsoft.com/office/powerpoint/2010/main" val="39344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20" t="10883" r="23505" b="51375"/>
          <a:stretch/>
        </p:blipFill>
        <p:spPr>
          <a:xfrm>
            <a:off x="1751888" y="1298961"/>
            <a:ext cx="4922377" cy="2093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865" y="393107"/>
            <a:ext cx="5675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Cyclotron motion: charge moving in a magnetic 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3812" y="1298961"/>
            <a:ext cx="427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Lorentz force provides centripetal force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3812" y="2589375"/>
            <a:ext cx="143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Momentum</a:t>
            </a:r>
          </a:p>
        </p:txBody>
      </p:sp>
    </p:spTree>
    <p:extLst>
      <p:ext uri="{BB962C8B-B14F-4D97-AF65-F5344CB8AC3E}">
        <p14:creationId xmlns:p14="http://schemas.microsoft.com/office/powerpoint/2010/main" val="1406132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77" t="19912" r="59253"/>
          <a:stretch/>
        </p:blipFill>
        <p:spPr>
          <a:xfrm>
            <a:off x="1918138" y="2212428"/>
            <a:ext cx="1807779" cy="3238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62D414-F7B9-4839-A29F-C12108137193}"/>
              </a:ext>
            </a:extLst>
          </p:cNvPr>
          <p:cNvSpPr txBox="1"/>
          <p:nvPr/>
        </p:nvSpPr>
        <p:spPr>
          <a:xfrm flipH="1">
            <a:off x="1170326" y="693683"/>
            <a:ext cx="453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Apply Ampere’s law to the wires in a solenoid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AB333-15FC-41F6-BDAD-34A1F613D10B}"/>
              </a:ext>
            </a:extLst>
          </p:cNvPr>
          <p:cNvSpPr txBox="1"/>
          <p:nvPr/>
        </p:nvSpPr>
        <p:spPr>
          <a:xfrm>
            <a:off x="4319752" y="1760483"/>
            <a:ext cx="407275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horizontal B-field components from neighboring wires cancel.</a:t>
            </a:r>
          </a:p>
          <a:p>
            <a:endParaRPr lang="en-US" sz="2000" dirty="0"/>
          </a:p>
          <a:p>
            <a:r>
              <a:rPr lang="en-US" sz="2000" dirty="0"/>
              <a:t>Net field inside is up.</a:t>
            </a:r>
          </a:p>
          <a:p>
            <a:endParaRPr lang="en-US" sz="2000" dirty="0"/>
          </a:p>
          <a:p>
            <a:r>
              <a:rPr lang="en-US" sz="2000" dirty="0"/>
              <a:t>Net field outside is down.  </a:t>
            </a:r>
          </a:p>
          <a:p>
            <a:endParaRPr lang="en-US" sz="2000" dirty="0"/>
          </a:p>
          <a:p>
            <a:r>
              <a:rPr lang="en-US" sz="2000" dirty="0"/>
              <a:t>Field goes to zero at large distances.</a:t>
            </a:r>
          </a:p>
        </p:txBody>
      </p:sp>
    </p:spTree>
    <p:extLst>
      <p:ext uri="{BB962C8B-B14F-4D97-AF65-F5344CB8AC3E}">
        <p14:creationId xmlns:p14="http://schemas.microsoft.com/office/powerpoint/2010/main" val="286141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06" t="9666"/>
          <a:stretch/>
        </p:blipFill>
        <p:spPr>
          <a:xfrm>
            <a:off x="2882299" y="1455683"/>
            <a:ext cx="6247649" cy="5402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4433B-3B90-4AEF-AF7B-11BE1A241F3E}"/>
              </a:ext>
            </a:extLst>
          </p:cNvPr>
          <p:cNvSpPr txBox="1"/>
          <p:nvPr/>
        </p:nvSpPr>
        <p:spPr>
          <a:xfrm>
            <a:off x="218996" y="262759"/>
            <a:ext cx="45686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Apply Ampere’s law to an infinite solenoid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57D98-41A8-490B-AD4D-C3F5B3705856}"/>
              </a:ext>
            </a:extLst>
          </p:cNvPr>
          <p:cNvSpPr txBox="1"/>
          <p:nvPr/>
        </p:nvSpPr>
        <p:spPr>
          <a:xfrm>
            <a:off x="4448420" y="5512678"/>
            <a:ext cx="38574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magnetic field outside an infinite solenoid is zero.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D1D6-0E88-4648-A8C0-6B4F9E4B2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8" t="6399" r="5036"/>
          <a:stretch/>
        </p:blipFill>
        <p:spPr>
          <a:xfrm>
            <a:off x="14052" y="5052969"/>
            <a:ext cx="3759162" cy="1798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18003-FDD8-4C27-BCFF-B7C48281ADE1}"/>
              </a:ext>
            </a:extLst>
          </p:cNvPr>
          <p:cNvSpPr txBox="1"/>
          <p:nvPr/>
        </p:nvSpPr>
        <p:spPr>
          <a:xfrm>
            <a:off x="0" y="4083271"/>
            <a:ext cx="301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the </a:t>
            </a:r>
            <a:r>
              <a:rPr lang="en-US" sz="2000" dirty="0" err="1"/>
              <a:t>Amperian</a:t>
            </a:r>
            <a:r>
              <a:rPr lang="en-US" sz="2000" dirty="0"/>
              <a:t> loop that encloses the wires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DE31E0B-1C68-41AD-8F9A-1F20E4C08757}"/>
              </a:ext>
            </a:extLst>
          </p:cNvPr>
          <p:cNvSpPr/>
          <p:nvPr/>
        </p:nvSpPr>
        <p:spPr>
          <a:xfrm>
            <a:off x="2170389" y="3058510"/>
            <a:ext cx="877613" cy="998482"/>
          </a:xfrm>
          <a:custGeom>
            <a:avLst/>
            <a:gdLst>
              <a:gd name="connsiteX0" fmla="*/ 0 w 877613"/>
              <a:gd name="connsiteY0" fmla="*/ 998482 h 998482"/>
              <a:gd name="connsiteX1" fmla="*/ 5255 w 877613"/>
              <a:gd name="connsiteY1" fmla="*/ 861848 h 998482"/>
              <a:gd name="connsiteX2" fmla="*/ 10510 w 877613"/>
              <a:gd name="connsiteY2" fmla="*/ 846082 h 998482"/>
              <a:gd name="connsiteX3" fmla="*/ 31531 w 877613"/>
              <a:gd name="connsiteY3" fmla="*/ 804041 h 998482"/>
              <a:gd name="connsiteX4" fmla="*/ 63062 w 877613"/>
              <a:gd name="connsiteY4" fmla="*/ 756744 h 998482"/>
              <a:gd name="connsiteX5" fmla="*/ 94593 w 877613"/>
              <a:gd name="connsiteY5" fmla="*/ 725213 h 998482"/>
              <a:gd name="connsiteX6" fmla="*/ 110358 w 877613"/>
              <a:gd name="connsiteY6" fmla="*/ 704193 h 998482"/>
              <a:gd name="connsiteX7" fmla="*/ 126124 w 877613"/>
              <a:gd name="connsiteY7" fmla="*/ 677917 h 998482"/>
              <a:gd name="connsiteX8" fmla="*/ 141889 w 877613"/>
              <a:gd name="connsiteY8" fmla="*/ 667407 h 998482"/>
              <a:gd name="connsiteX9" fmla="*/ 168165 w 877613"/>
              <a:gd name="connsiteY9" fmla="*/ 635876 h 998482"/>
              <a:gd name="connsiteX10" fmla="*/ 183931 w 877613"/>
              <a:gd name="connsiteY10" fmla="*/ 625365 h 998482"/>
              <a:gd name="connsiteX11" fmla="*/ 210207 w 877613"/>
              <a:gd name="connsiteY11" fmla="*/ 599089 h 998482"/>
              <a:gd name="connsiteX12" fmla="*/ 241738 w 877613"/>
              <a:gd name="connsiteY12" fmla="*/ 588579 h 998482"/>
              <a:gd name="connsiteX13" fmla="*/ 268013 w 877613"/>
              <a:gd name="connsiteY13" fmla="*/ 572813 h 998482"/>
              <a:gd name="connsiteX14" fmla="*/ 278524 w 877613"/>
              <a:gd name="connsiteY14" fmla="*/ 562303 h 998482"/>
              <a:gd name="connsiteX15" fmla="*/ 304800 w 877613"/>
              <a:gd name="connsiteY15" fmla="*/ 551793 h 998482"/>
              <a:gd name="connsiteX16" fmla="*/ 310055 w 877613"/>
              <a:gd name="connsiteY16" fmla="*/ 536027 h 998482"/>
              <a:gd name="connsiteX17" fmla="*/ 352096 w 877613"/>
              <a:gd name="connsiteY17" fmla="*/ 488731 h 998482"/>
              <a:gd name="connsiteX18" fmla="*/ 367862 w 877613"/>
              <a:gd name="connsiteY18" fmla="*/ 472965 h 998482"/>
              <a:gd name="connsiteX19" fmla="*/ 373117 w 877613"/>
              <a:gd name="connsiteY19" fmla="*/ 457200 h 998482"/>
              <a:gd name="connsiteX20" fmla="*/ 388882 w 877613"/>
              <a:gd name="connsiteY20" fmla="*/ 415158 h 998482"/>
              <a:gd name="connsiteX21" fmla="*/ 409903 w 877613"/>
              <a:gd name="connsiteY21" fmla="*/ 388882 h 998482"/>
              <a:gd name="connsiteX22" fmla="*/ 420413 w 877613"/>
              <a:gd name="connsiteY22" fmla="*/ 362607 h 998482"/>
              <a:gd name="connsiteX23" fmla="*/ 425669 w 877613"/>
              <a:gd name="connsiteY23" fmla="*/ 346841 h 998482"/>
              <a:gd name="connsiteX24" fmla="*/ 451944 w 877613"/>
              <a:gd name="connsiteY24" fmla="*/ 320565 h 998482"/>
              <a:gd name="connsiteX25" fmla="*/ 462455 w 877613"/>
              <a:gd name="connsiteY25" fmla="*/ 304800 h 998482"/>
              <a:gd name="connsiteX26" fmla="*/ 478220 w 877613"/>
              <a:gd name="connsiteY26" fmla="*/ 299544 h 998482"/>
              <a:gd name="connsiteX27" fmla="*/ 488731 w 877613"/>
              <a:gd name="connsiteY27" fmla="*/ 289034 h 998482"/>
              <a:gd name="connsiteX28" fmla="*/ 525517 w 877613"/>
              <a:gd name="connsiteY28" fmla="*/ 278524 h 998482"/>
              <a:gd name="connsiteX29" fmla="*/ 536027 w 877613"/>
              <a:gd name="connsiteY29" fmla="*/ 262758 h 998482"/>
              <a:gd name="connsiteX30" fmla="*/ 567558 w 877613"/>
              <a:gd name="connsiteY30" fmla="*/ 252248 h 998482"/>
              <a:gd name="connsiteX31" fmla="*/ 593834 w 877613"/>
              <a:gd name="connsiteY31" fmla="*/ 231227 h 998482"/>
              <a:gd name="connsiteX32" fmla="*/ 630620 w 877613"/>
              <a:gd name="connsiteY32" fmla="*/ 204951 h 998482"/>
              <a:gd name="connsiteX33" fmla="*/ 635875 w 877613"/>
              <a:gd name="connsiteY33" fmla="*/ 189186 h 998482"/>
              <a:gd name="connsiteX34" fmla="*/ 646386 w 877613"/>
              <a:gd name="connsiteY34" fmla="*/ 178676 h 998482"/>
              <a:gd name="connsiteX35" fmla="*/ 656896 w 877613"/>
              <a:gd name="connsiteY35" fmla="*/ 162910 h 998482"/>
              <a:gd name="connsiteX36" fmla="*/ 672662 w 877613"/>
              <a:gd name="connsiteY36" fmla="*/ 147144 h 998482"/>
              <a:gd name="connsiteX37" fmla="*/ 698938 w 877613"/>
              <a:gd name="connsiteY37" fmla="*/ 126124 h 998482"/>
              <a:gd name="connsiteX38" fmla="*/ 762000 w 877613"/>
              <a:gd name="connsiteY38" fmla="*/ 73572 h 998482"/>
              <a:gd name="connsiteX39" fmla="*/ 809296 w 877613"/>
              <a:gd name="connsiteY39" fmla="*/ 52551 h 998482"/>
              <a:gd name="connsiteX40" fmla="*/ 819807 w 877613"/>
              <a:gd name="connsiteY40" fmla="*/ 42041 h 998482"/>
              <a:gd name="connsiteX41" fmla="*/ 856593 w 877613"/>
              <a:gd name="connsiteY41" fmla="*/ 26276 h 998482"/>
              <a:gd name="connsiteX42" fmla="*/ 872358 w 877613"/>
              <a:gd name="connsiteY42" fmla="*/ 15765 h 998482"/>
              <a:gd name="connsiteX43" fmla="*/ 877613 w 877613"/>
              <a:gd name="connsiteY43" fmla="*/ 0 h 99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7613" h="998482">
                <a:moveTo>
                  <a:pt x="0" y="998482"/>
                </a:moveTo>
                <a:cubicBezTo>
                  <a:pt x="1752" y="952937"/>
                  <a:pt x="2119" y="907318"/>
                  <a:pt x="5255" y="861848"/>
                </a:cubicBezTo>
                <a:cubicBezTo>
                  <a:pt x="5636" y="856322"/>
                  <a:pt x="8218" y="851125"/>
                  <a:pt x="10510" y="846082"/>
                </a:cubicBezTo>
                <a:cubicBezTo>
                  <a:pt x="16993" y="831819"/>
                  <a:pt x="24524" y="818055"/>
                  <a:pt x="31531" y="804041"/>
                </a:cubicBezTo>
                <a:cubicBezTo>
                  <a:pt x="44042" y="779019"/>
                  <a:pt x="41464" y="780502"/>
                  <a:pt x="63062" y="756744"/>
                </a:cubicBezTo>
                <a:cubicBezTo>
                  <a:pt x="73061" y="745746"/>
                  <a:pt x="85675" y="737104"/>
                  <a:pt x="94593" y="725213"/>
                </a:cubicBezTo>
                <a:cubicBezTo>
                  <a:pt x="99848" y="718206"/>
                  <a:pt x="105500" y="711480"/>
                  <a:pt x="110358" y="704193"/>
                </a:cubicBezTo>
                <a:cubicBezTo>
                  <a:pt x="116024" y="695694"/>
                  <a:pt x="119477" y="685672"/>
                  <a:pt x="126124" y="677917"/>
                </a:cubicBezTo>
                <a:cubicBezTo>
                  <a:pt x="130234" y="673122"/>
                  <a:pt x="137423" y="671873"/>
                  <a:pt x="141889" y="667407"/>
                </a:cubicBezTo>
                <a:cubicBezTo>
                  <a:pt x="151563" y="657733"/>
                  <a:pt x="158491" y="645550"/>
                  <a:pt x="168165" y="635876"/>
                </a:cubicBezTo>
                <a:cubicBezTo>
                  <a:pt x="172631" y="631410"/>
                  <a:pt x="179178" y="629524"/>
                  <a:pt x="183931" y="625365"/>
                </a:cubicBezTo>
                <a:cubicBezTo>
                  <a:pt x="193253" y="617208"/>
                  <a:pt x="198456" y="603006"/>
                  <a:pt x="210207" y="599089"/>
                </a:cubicBezTo>
                <a:cubicBezTo>
                  <a:pt x="220717" y="595586"/>
                  <a:pt x="232238" y="594279"/>
                  <a:pt x="241738" y="588579"/>
                </a:cubicBezTo>
                <a:cubicBezTo>
                  <a:pt x="250496" y="583324"/>
                  <a:pt x="259702" y="578750"/>
                  <a:pt x="268013" y="572813"/>
                </a:cubicBezTo>
                <a:cubicBezTo>
                  <a:pt x="272045" y="569933"/>
                  <a:pt x="274222" y="564761"/>
                  <a:pt x="278524" y="562303"/>
                </a:cubicBezTo>
                <a:cubicBezTo>
                  <a:pt x="286715" y="557623"/>
                  <a:pt x="296041" y="555296"/>
                  <a:pt x="304800" y="551793"/>
                </a:cubicBezTo>
                <a:cubicBezTo>
                  <a:pt x="306552" y="546538"/>
                  <a:pt x="307307" y="540837"/>
                  <a:pt x="310055" y="536027"/>
                </a:cubicBezTo>
                <a:cubicBezTo>
                  <a:pt x="320364" y="517986"/>
                  <a:pt x="337854" y="502973"/>
                  <a:pt x="352096" y="488731"/>
                </a:cubicBezTo>
                <a:lnTo>
                  <a:pt x="367862" y="472965"/>
                </a:lnTo>
                <a:cubicBezTo>
                  <a:pt x="369614" y="467710"/>
                  <a:pt x="371595" y="462526"/>
                  <a:pt x="373117" y="457200"/>
                </a:cubicBezTo>
                <a:cubicBezTo>
                  <a:pt x="378893" y="436982"/>
                  <a:pt x="376637" y="433525"/>
                  <a:pt x="388882" y="415158"/>
                </a:cubicBezTo>
                <a:cubicBezTo>
                  <a:pt x="408438" y="385824"/>
                  <a:pt x="390808" y="427074"/>
                  <a:pt x="409903" y="388882"/>
                </a:cubicBezTo>
                <a:cubicBezTo>
                  <a:pt x="414121" y="380445"/>
                  <a:pt x="417101" y="371439"/>
                  <a:pt x="420413" y="362607"/>
                </a:cubicBezTo>
                <a:cubicBezTo>
                  <a:pt x="422358" y="357420"/>
                  <a:pt x="422345" y="351273"/>
                  <a:pt x="425669" y="346841"/>
                </a:cubicBezTo>
                <a:cubicBezTo>
                  <a:pt x="433101" y="336932"/>
                  <a:pt x="445073" y="330871"/>
                  <a:pt x="451944" y="320565"/>
                </a:cubicBezTo>
                <a:cubicBezTo>
                  <a:pt x="455448" y="315310"/>
                  <a:pt x="457523" y="308746"/>
                  <a:pt x="462455" y="304800"/>
                </a:cubicBezTo>
                <a:cubicBezTo>
                  <a:pt x="466780" y="301340"/>
                  <a:pt x="472965" y="301296"/>
                  <a:pt x="478220" y="299544"/>
                </a:cubicBezTo>
                <a:cubicBezTo>
                  <a:pt x="481724" y="296041"/>
                  <a:pt x="484482" y="291583"/>
                  <a:pt x="488731" y="289034"/>
                </a:cubicBezTo>
                <a:cubicBezTo>
                  <a:pt x="494117" y="285803"/>
                  <a:pt x="521590" y="279506"/>
                  <a:pt x="525517" y="278524"/>
                </a:cubicBezTo>
                <a:cubicBezTo>
                  <a:pt x="529020" y="273269"/>
                  <a:pt x="530671" y="266106"/>
                  <a:pt x="536027" y="262758"/>
                </a:cubicBezTo>
                <a:cubicBezTo>
                  <a:pt x="545422" y="256886"/>
                  <a:pt x="567558" y="252248"/>
                  <a:pt x="567558" y="252248"/>
                </a:cubicBezTo>
                <a:cubicBezTo>
                  <a:pt x="598140" y="221668"/>
                  <a:pt x="554054" y="264377"/>
                  <a:pt x="593834" y="231227"/>
                </a:cubicBezTo>
                <a:cubicBezTo>
                  <a:pt x="625789" y="204597"/>
                  <a:pt x="591727" y="224399"/>
                  <a:pt x="630620" y="204951"/>
                </a:cubicBezTo>
                <a:cubicBezTo>
                  <a:pt x="632372" y="199696"/>
                  <a:pt x="633025" y="193936"/>
                  <a:pt x="635875" y="189186"/>
                </a:cubicBezTo>
                <a:cubicBezTo>
                  <a:pt x="638424" y="184937"/>
                  <a:pt x="643291" y="182545"/>
                  <a:pt x="646386" y="178676"/>
                </a:cubicBezTo>
                <a:cubicBezTo>
                  <a:pt x="650332" y="173744"/>
                  <a:pt x="652853" y="167762"/>
                  <a:pt x="656896" y="162910"/>
                </a:cubicBezTo>
                <a:cubicBezTo>
                  <a:pt x="661654" y="157200"/>
                  <a:pt x="667904" y="152854"/>
                  <a:pt x="672662" y="147144"/>
                </a:cubicBezTo>
                <a:cubicBezTo>
                  <a:pt x="690947" y="125203"/>
                  <a:pt x="673056" y="134751"/>
                  <a:pt x="698938" y="126124"/>
                </a:cubicBezTo>
                <a:cubicBezTo>
                  <a:pt x="724642" y="100420"/>
                  <a:pt x="730644" y="90295"/>
                  <a:pt x="762000" y="73572"/>
                </a:cubicBezTo>
                <a:cubicBezTo>
                  <a:pt x="777223" y="65453"/>
                  <a:pt x="793531" y="59558"/>
                  <a:pt x="809296" y="52551"/>
                </a:cubicBezTo>
                <a:cubicBezTo>
                  <a:pt x="812800" y="49048"/>
                  <a:pt x="815684" y="44789"/>
                  <a:pt x="819807" y="42041"/>
                </a:cubicBezTo>
                <a:cubicBezTo>
                  <a:pt x="832796" y="33382"/>
                  <a:pt x="842578" y="30947"/>
                  <a:pt x="856593" y="26276"/>
                </a:cubicBezTo>
                <a:cubicBezTo>
                  <a:pt x="861848" y="22772"/>
                  <a:pt x="868413" y="20697"/>
                  <a:pt x="872358" y="15765"/>
                </a:cubicBezTo>
                <a:cubicBezTo>
                  <a:pt x="875818" y="11440"/>
                  <a:pt x="877613" y="0"/>
                  <a:pt x="87761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85776-0F26-4BC8-9F46-A24DDD89A893}"/>
              </a:ext>
            </a:extLst>
          </p:cNvPr>
          <p:cNvSpPr/>
          <p:nvPr/>
        </p:nvSpPr>
        <p:spPr>
          <a:xfrm>
            <a:off x="2007476" y="5659819"/>
            <a:ext cx="262758" cy="451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0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184"/>
          <a:stretch/>
        </p:blipFill>
        <p:spPr>
          <a:xfrm>
            <a:off x="1623212" y="2207172"/>
            <a:ext cx="5897576" cy="4650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E81D7-F29D-4694-9E09-AAC860E4B9F7}"/>
              </a:ext>
            </a:extLst>
          </p:cNvPr>
          <p:cNvSpPr txBox="1"/>
          <p:nvPr/>
        </p:nvSpPr>
        <p:spPr>
          <a:xfrm>
            <a:off x="2527738" y="888124"/>
            <a:ext cx="4303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toroid is a solenoid bent into a donut.</a:t>
            </a:r>
          </a:p>
          <a:p>
            <a:endParaRPr lang="en-US" sz="2000" dirty="0"/>
          </a:p>
          <a:p>
            <a:r>
              <a:rPr lang="en-US" sz="2000" dirty="0"/>
              <a:t>The B-field outside is zero.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9E42E-AF63-4D26-86EF-64EBD3739218}"/>
              </a:ext>
            </a:extLst>
          </p:cNvPr>
          <p:cNvSpPr txBox="1"/>
          <p:nvPr/>
        </p:nvSpPr>
        <p:spPr>
          <a:xfrm>
            <a:off x="409903" y="430924"/>
            <a:ext cx="446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Apply Ampere’s law to a toroid.</a:t>
            </a:r>
          </a:p>
        </p:txBody>
      </p:sp>
    </p:spTree>
    <p:extLst>
      <p:ext uri="{BB962C8B-B14F-4D97-AF65-F5344CB8AC3E}">
        <p14:creationId xmlns:p14="http://schemas.microsoft.com/office/powerpoint/2010/main" val="214104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54" t="7730" r="28391" b="22605"/>
          <a:stretch/>
        </p:blipFill>
        <p:spPr>
          <a:xfrm>
            <a:off x="1093076" y="740979"/>
            <a:ext cx="5454869" cy="4430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ED6655-4CB5-4D13-9486-C0407B78665C}"/>
              </a:ext>
            </a:extLst>
          </p:cNvPr>
          <p:cNvSpPr txBox="1"/>
          <p:nvPr/>
        </p:nvSpPr>
        <p:spPr>
          <a:xfrm>
            <a:off x="572814" y="157655"/>
            <a:ext cx="730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equations of electro and magneto statics.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FBEA0-C764-43DE-BE79-EF176B1F54F5}"/>
              </a:ext>
            </a:extLst>
          </p:cNvPr>
          <p:cNvSpPr/>
          <p:nvPr/>
        </p:nvSpPr>
        <p:spPr>
          <a:xfrm>
            <a:off x="6805449" y="1876124"/>
            <a:ext cx="2338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are special cases of Maxwell’s equations when nothing changes over time.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42DA5E8-88B8-458B-B7AC-76243A656CEE}"/>
              </a:ext>
            </a:extLst>
          </p:cNvPr>
          <p:cNvSpPr/>
          <p:nvPr/>
        </p:nvSpPr>
        <p:spPr>
          <a:xfrm>
            <a:off x="6408683" y="978564"/>
            <a:ext cx="278524" cy="299544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EBDEF-22F5-4ACE-AABB-F01735EC4AD0}"/>
              </a:ext>
            </a:extLst>
          </p:cNvPr>
          <p:cNvSpPr txBox="1"/>
          <p:nvPr/>
        </p:nvSpPr>
        <p:spPr>
          <a:xfrm>
            <a:off x="4934607" y="4582510"/>
            <a:ext cx="206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Lorentz Force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FEE40-B2BB-48DB-8EE3-E92441DA66AA}"/>
              </a:ext>
            </a:extLst>
          </p:cNvPr>
          <p:cNvSpPr txBox="1"/>
          <p:nvPr/>
        </p:nvSpPr>
        <p:spPr>
          <a:xfrm>
            <a:off x="1135117" y="5879436"/>
            <a:ext cx="2923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Fields go to zero at infinity</a:t>
            </a:r>
          </a:p>
        </p:txBody>
      </p:sp>
    </p:spTree>
    <p:extLst>
      <p:ext uri="{BB962C8B-B14F-4D97-AF65-F5344CB8AC3E}">
        <p14:creationId xmlns:p14="http://schemas.microsoft.com/office/powerpoint/2010/main" val="3240413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55" t="7091" r="7127" b="29907"/>
          <a:stretch/>
        </p:blipFill>
        <p:spPr>
          <a:xfrm>
            <a:off x="2811517" y="2307859"/>
            <a:ext cx="5680842" cy="2116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8B03C-6240-4CA7-A558-56A6AF440286}"/>
              </a:ext>
            </a:extLst>
          </p:cNvPr>
          <p:cNvSpPr txBox="1"/>
          <p:nvPr/>
        </p:nvSpPr>
        <p:spPr>
          <a:xfrm>
            <a:off x="241740" y="1949669"/>
            <a:ext cx="29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Because we always have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E74B17-DB2F-401C-9212-ECD7518D83FB}"/>
              </a:ext>
            </a:extLst>
          </p:cNvPr>
          <p:cNvSpPr/>
          <p:nvPr/>
        </p:nvSpPr>
        <p:spPr>
          <a:xfrm>
            <a:off x="3819240" y="2361468"/>
            <a:ext cx="307417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= 0,         </a:t>
            </a:r>
            <a:r>
              <a:rPr lang="en-US" dirty="0"/>
              <a:t> </a:t>
            </a:r>
            <a:r>
              <a:rPr lang="en-US" sz="2000" dirty="0"/>
              <a:t>we can write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95121-FA0D-4039-8ADB-5A232A5BE39F}"/>
              </a:ext>
            </a:extLst>
          </p:cNvPr>
          <p:cNvSpPr/>
          <p:nvPr/>
        </p:nvSpPr>
        <p:spPr>
          <a:xfrm>
            <a:off x="8022359" y="3391163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3DB2A-051A-4945-8ABB-4B3D9C0371B2}"/>
              </a:ext>
            </a:extLst>
          </p:cNvPr>
          <p:cNvSpPr txBox="1"/>
          <p:nvPr/>
        </p:nvSpPr>
        <p:spPr>
          <a:xfrm>
            <a:off x="5376044" y="3258210"/>
            <a:ext cx="8933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Since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81F7F-042D-45DE-A32C-00DD703539F9}"/>
              </a:ext>
            </a:extLst>
          </p:cNvPr>
          <p:cNvSpPr txBox="1"/>
          <p:nvPr/>
        </p:nvSpPr>
        <p:spPr>
          <a:xfrm>
            <a:off x="5423338" y="3873070"/>
            <a:ext cx="18801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For any vector </a:t>
            </a:r>
            <a:r>
              <a:rPr lang="en-US" sz="2000" b="1" dirty="0"/>
              <a:t>A</a:t>
            </a:r>
          </a:p>
          <a:p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4F71A-1206-4B8D-94D7-8C291B8FDD84}"/>
              </a:ext>
            </a:extLst>
          </p:cNvPr>
          <p:cNvSpPr txBox="1"/>
          <p:nvPr/>
        </p:nvSpPr>
        <p:spPr>
          <a:xfrm>
            <a:off x="5617779" y="1161393"/>
            <a:ext cx="2085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“Vector potential”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39FDA7-16C5-44D7-9F2F-01A6864503A4}"/>
              </a:ext>
            </a:extLst>
          </p:cNvPr>
          <p:cNvSpPr/>
          <p:nvPr/>
        </p:nvSpPr>
        <p:spPr>
          <a:xfrm>
            <a:off x="7672552" y="1319048"/>
            <a:ext cx="683814" cy="1119352"/>
          </a:xfrm>
          <a:custGeom>
            <a:avLst/>
            <a:gdLst>
              <a:gd name="connsiteX0" fmla="*/ 0 w 683814"/>
              <a:gd name="connsiteY0" fmla="*/ 0 h 1119352"/>
              <a:gd name="connsiteX1" fmla="*/ 26276 w 683814"/>
              <a:gd name="connsiteY1" fmla="*/ 5255 h 1119352"/>
              <a:gd name="connsiteX2" fmla="*/ 42041 w 683814"/>
              <a:gd name="connsiteY2" fmla="*/ 15766 h 1119352"/>
              <a:gd name="connsiteX3" fmla="*/ 78827 w 683814"/>
              <a:gd name="connsiteY3" fmla="*/ 21021 h 1119352"/>
              <a:gd name="connsiteX4" fmla="*/ 152400 w 683814"/>
              <a:gd name="connsiteY4" fmla="*/ 36786 h 1119352"/>
              <a:gd name="connsiteX5" fmla="*/ 194441 w 683814"/>
              <a:gd name="connsiteY5" fmla="*/ 52552 h 1119352"/>
              <a:gd name="connsiteX6" fmla="*/ 236482 w 683814"/>
              <a:gd name="connsiteY6" fmla="*/ 63062 h 1119352"/>
              <a:gd name="connsiteX7" fmla="*/ 252248 w 683814"/>
              <a:gd name="connsiteY7" fmla="*/ 73573 h 1119352"/>
              <a:gd name="connsiteX8" fmla="*/ 294289 w 683814"/>
              <a:gd name="connsiteY8" fmla="*/ 94593 h 1119352"/>
              <a:gd name="connsiteX9" fmla="*/ 304800 w 683814"/>
              <a:gd name="connsiteY9" fmla="*/ 110359 h 1119352"/>
              <a:gd name="connsiteX10" fmla="*/ 357351 w 683814"/>
              <a:gd name="connsiteY10" fmla="*/ 136635 h 1119352"/>
              <a:gd name="connsiteX11" fmla="*/ 388882 w 683814"/>
              <a:gd name="connsiteY11" fmla="*/ 157655 h 1119352"/>
              <a:gd name="connsiteX12" fmla="*/ 420414 w 683814"/>
              <a:gd name="connsiteY12" fmla="*/ 183931 h 1119352"/>
              <a:gd name="connsiteX13" fmla="*/ 451945 w 683814"/>
              <a:gd name="connsiteY13" fmla="*/ 204952 h 1119352"/>
              <a:gd name="connsiteX14" fmla="*/ 488731 w 683814"/>
              <a:gd name="connsiteY14" fmla="*/ 262759 h 1119352"/>
              <a:gd name="connsiteX15" fmla="*/ 499241 w 683814"/>
              <a:gd name="connsiteY15" fmla="*/ 289035 h 1119352"/>
              <a:gd name="connsiteX16" fmla="*/ 504496 w 683814"/>
              <a:gd name="connsiteY16" fmla="*/ 310055 h 1119352"/>
              <a:gd name="connsiteX17" fmla="*/ 515007 w 683814"/>
              <a:gd name="connsiteY17" fmla="*/ 320566 h 1119352"/>
              <a:gd name="connsiteX18" fmla="*/ 525517 w 683814"/>
              <a:gd name="connsiteY18" fmla="*/ 357352 h 1119352"/>
              <a:gd name="connsiteX19" fmla="*/ 536027 w 683814"/>
              <a:gd name="connsiteY19" fmla="*/ 373118 h 1119352"/>
              <a:gd name="connsiteX20" fmla="*/ 541282 w 683814"/>
              <a:gd name="connsiteY20" fmla="*/ 394138 h 1119352"/>
              <a:gd name="connsiteX21" fmla="*/ 546538 w 683814"/>
              <a:gd name="connsiteY21" fmla="*/ 420414 h 1119352"/>
              <a:gd name="connsiteX22" fmla="*/ 551793 w 683814"/>
              <a:gd name="connsiteY22" fmla="*/ 436180 h 1119352"/>
              <a:gd name="connsiteX23" fmla="*/ 557048 w 683814"/>
              <a:gd name="connsiteY23" fmla="*/ 462455 h 1119352"/>
              <a:gd name="connsiteX24" fmla="*/ 567558 w 683814"/>
              <a:gd name="connsiteY24" fmla="*/ 488731 h 1119352"/>
              <a:gd name="connsiteX25" fmla="*/ 583324 w 683814"/>
              <a:gd name="connsiteY25" fmla="*/ 525518 h 1119352"/>
              <a:gd name="connsiteX26" fmla="*/ 588579 w 683814"/>
              <a:gd name="connsiteY26" fmla="*/ 557049 h 1119352"/>
              <a:gd name="connsiteX27" fmla="*/ 593834 w 683814"/>
              <a:gd name="connsiteY27" fmla="*/ 593835 h 1119352"/>
              <a:gd name="connsiteX28" fmla="*/ 604345 w 683814"/>
              <a:gd name="connsiteY28" fmla="*/ 625366 h 1119352"/>
              <a:gd name="connsiteX29" fmla="*/ 609600 w 683814"/>
              <a:gd name="connsiteY29" fmla="*/ 651642 h 1119352"/>
              <a:gd name="connsiteX30" fmla="*/ 614855 w 683814"/>
              <a:gd name="connsiteY30" fmla="*/ 709449 h 1119352"/>
              <a:gd name="connsiteX31" fmla="*/ 620110 w 683814"/>
              <a:gd name="connsiteY31" fmla="*/ 740980 h 1119352"/>
              <a:gd name="connsiteX32" fmla="*/ 635876 w 683814"/>
              <a:gd name="connsiteY32" fmla="*/ 835573 h 1119352"/>
              <a:gd name="connsiteX33" fmla="*/ 646386 w 683814"/>
              <a:gd name="connsiteY33" fmla="*/ 867104 h 1119352"/>
              <a:gd name="connsiteX34" fmla="*/ 651641 w 683814"/>
              <a:gd name="connsiteY34" fmla="*/ 888124 h 1119352"/>
              <a:gd name="connsiteX35" fmla="*/ 662151 w 683814"/>
              <a:gd name="connsiteY35" fmla="*/ 903890 h 1119352"/>
              <a:gd name="connsiteX36" fmla="*/ 667407 w 683814"/>
              <a:gd name="connsiteY36" fmla="*/ 924911 h 1119352"/>
              <a:gd name="connsiteX37" fmla="*/ 672662 w 683814"/>
              <a:gd name="connsiteY37" fmla="*/ 940676 h 1119352"/>
              <a:gd name="connsiteX38" fmla="*/ 677917 w 683814"/>
              <a:gd name="connsiteY38" fmla="*/ 998483 h 1119352"/>
              <a:gd name="connsiteX39" fmla="*/ 683172 w 683814"/>
              <a:gd name="connsiteY39" fmla="*/ 1019504 h 1119352"/>
              <a:gd name="connsiteX40" fmla="*/ 683172 w 683814"/>
              <a:gd name="connsiteY40" fmla="*/ 1119352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83814" h="1119352">
                <a:moveTo>
                  <a:pt x="0" y="0"/>
                </a:moveTo>
                <a:cubicBezTo>
                  <a:pt x="8759" y="1752"/>
                  <a:pt x="17913" y="2119"/>
                  <a:pt x="26276" y="5255"/>
                </a:cubicBezTo>
                <a:cubicBezTo>
                  <a:pt x="32190" y="7473"/>
                  <a:pt x="35991" y="13951"/>
                  <a:pt x="42041" y="15766"/>
                </a:cubicBezTo>
                <a:cubicBezTo>
                  <a:pt x="53905" y="19325"/>
                  <a:pt x="66565" y="19269"/>
                  <a:pt x="78827" y="21021"/>
                </a:cubicBezTo>
                <a:cubicBezTo>
                  <a:pt x="119773" y="41493"/>
                  <a:pt x="82662" y="26056"/>
                  <a:pt x="152400" y="36786"/>
                </a:cubicBezTo>
                <a:cubicBezTo>
                  <a:pt x="159134" y="37822"/>
                  <a:pt x="193641" y="52252"/>
                  <a:pt x="194441" y="52552"/>
                </a:cubicBezTo>
                <a:cubicBezTo>
                  <a:pt x="212908" y="59477"/>
                  <a:pt x="214082" y="58582"/>
                  <a:pt x="236482" y="63062"/>
                </a:cubicBezTo>
                <a:cubicBezTo>
                  <a:pt x="241737" y="66566"/>
                  <a:pt x="246599" y="70748"/>
                  <a:pt x="252248" y="73573"/>
                </a:cubicBezTo>
                <a:cubicBezTo>
                  <a:pt x="303675" y="99286"/>
                  <a:pt x="257762" y="70242"/>
                  <a:pt x="294289" y="94593"/>
                </a:cubicBezTo>
                <a:cubicBezTo>
                  <a:pt x="297793" y="99848"/>
                  <a:pt x="300047" y="106200"/>
                  <a:pt x="304800" y="110359"/>
                </a:cubicBezTo>
                <a:cubicBezTo>
                  <a:pt x="329827" y="132258"/>
                  <a:pt x="331231" y="130105"/>
                  <a:pt x="357351" y="136635"/>
                </a:cubicBezTo>
                <a:cubicBezTo>
                  <a:pt x="367861" y="143642"/>
                  <a:pt x="379950" y="148723"/>
                  <a:pt x="388882" y="157655"/>
                </a:cubicBezTo>
                <a:cubicBezTo>
                  <a:pt x="403232" y="172005"/>
                  <a:pt x="399591" y="169355"/>
                  <a:pt x="420414" y="183931"/>
                </a:cubicBezTo>
                <a:cubicBezTo>
                  <a:pt x="430763" y="191175"/>
                  <a:pt x="451945" y="204952"/>
                  <a:pt x="451945" y="204952"/>
                </a:cubicBezTo>
                <a:cubicBezTo>
                  <a:pt x="460270" y="217440"/>
                  <a:pt x="481313" y="247922"/>
                  <a:pt x="488731" y="262759"/>
                </a:cubicBezTo>
                <a:cubicBezTo>
                  <a:pt x="492950" y="271196"/>
                  <a:pt x="496258" y="280086"/>
                  <a:pt x="499241" y="289035"/>
                </a:cubicBezTo>
                <a:cubicBezTo>
                  <a:pt x="501525" y="295887"/>
                  <a:pt x="501266" y="303595"/>
                  <a:pt x="504496" y="310055"/>
                </a:cubicBezTo>
                <a:cubicBezTo>
                  <a:pt x="506712" y="314487"/>
                  <a:pt x="511503" y="317062"/>
                  <a:pt x="515007" y="320566"/>
                </a:cubicBezTo>
                <a:cubicBezTo>
                  <a:pt x="516691" y="327300"/>
                  <a:pt x="521748" y="349814"/>
                  <a:pt x="525517" y="357352"/>
                </a:cubicBezTo>
                <a:cubicBezTo>
                  <a:pt x="528341" y="363001"/>
                  <a:pt x="532524" y="367863"/>
                  <a:pt x="536027" y="373118"/>
                </a:cubicBezTo>
                <a:cubicBezTo>
                  <a:pt x="537779" y="380125"/>
                  <a:pt x="539715" y="387088"/>
                  <a:pt x="541282" y="394138"/>
                </a:cubicBezTo>
                <a:cubicBezTo>
                  <a:pt x="543220" y="402857"/>
                  <a:pt x="544372" y="411749"/>
                  <a:pt x="546538" y="420414"/>
                </a:cubicBezTo>
                <a:cubicBezTo>
                  <a:pt x="547882" y="425788"/>
                  <a:pt x="550449" y="430806"/>
                  <a:pt x="551793" y="436180"/>
                </a:cubicBezTo>
                <a:cubicBezTo>
                  <a:pt x="553959" y="444845"/>
                  <a:pt x="554482" y="453900"/>
                  <a:pt x="557048" y="462455"/>
                </a:cubicBezTo>
                <a:cubicBezTo>
                  <a:pt x="559759" y="471490"/>
                  <a:pt x="564847" y="479696"/>
                  <a:pt x="567558" y="488731"/>
                </a:cubicBezTo>
                <a:cubicBezTo>
                  <a:pt x="578233" y="524313"/>
                  <a:pt x="564032" y="506224"/>
                  <a:pt x="583324" y="525518"/>
                </a:cubicBezTo>
                <a:cubicBezTo>
                  <a:pt x="585076" y="536028"/>
                  <a:pt x="586959" y="546518"/>
                  <a:pt x="588579" y="557049"/>
                </a:cubicBezTo>
                <a:cubicBezTo>
                  <a:pt x="590462" y="569291"/>
                  <a:pt x="591049" y="581766"/>
                  <a:pt x="593834" y="593835"/>
                </a:cubicBezTo>
                <a:cubicBezTo>
                  <a:pt x="596325" y="604630"/>
                  <a:pt x="601430" y="614677"/>
                  <a:pt x="604345" y="625366"/>
                </a:cubicBezTo>
                <a:cubicBezTo>
                  <a:pt x="606695" y="633983"/>
                  <a:pt x="607848" y="642883"/>
                  <a:pt x="609600" y="651642"/>
                </a:cubicBezTo>
                <a:cubicBezTo>
                  <a:pt x="611352" y="670911"/>
                  <a:pt x="612594" y="690233"/>
                  <a:pt x="614855" y="709449"/>
                </a:cubicBezTo>
                <a:cubicBezTo>
                  <a:pt x="616100" y="720031"/>
                  <a:pt x="619100" y="730373"/>
                  <a:pt x="620110" y="740980"/>
                </a:cubicBezTo>
                <a:cubicBezTo>
                  <a:pt x="628623" y="830365"/>
                  <a:pt x="610077" y="796875"/>
                  <a:pt x="635876" y="835573"/>
                </a:cubicBezTo>
                <a:cubicBezTo>
                  <a:pt x="639379" y="846083"/>
                  <a:pt x="643699" y="856356"/>
                  <a:pt x="646386" y="867104"/>
                </a:cubicBezTo>
                <a:cubicBezTo>
                  <a:pt x="648138" y="874111"/>
                  <a:pt x="648796" y="881486"/>
                  <a:pt x="651641" y="888124"/>
                </a:cubicBezTo>
                <a:cubicBezTo>
                  <a:pt x="654129" y="893929"/>
                  <a:pt x="658648" y="898635"/>
                  <a:pt x="662151" y="903890"/>
                </a:cubicBezTo>
                <a:cubicBezTo>
                  <a:pt x="663903" y="910897"/>
                  <a:pt x="665423" y="917966"/>
                  <a:pt x="667407" y="924911"/>
                </a:cubicBezTo>
                <a:cubicBezTo>
                  <a:pt x="668929" y="930237"/>
                  <a:pt x="671879" y="935192"/>
                  <a:pt x="672662" y="940676"/>
                </a:cubicBezTo>
                <a:cubicBezTo>
                  <a:pt x="675398" y="959830"/>
                  <a:pt x="675360" y="979304"/>
                  <a:pt x="677917" y="998483"/>
                </a:cubicBezTo>
                <a:cubicBezTo>
                  <a:pt x="678872" y="1005642"/>
                  <a:pt x="682858" y="1012288"/>
                  <a:pt x="683172" y="1019504"/>
                </a:cubicBezTo>
                <a:cubicBezTo>
                  <a:pt x="684618" y="1052755"/>
                  <a:pt x="683172" y="1086069"/>
                  <a:pt x="683172" y="1119352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80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843" r="30172"/>
          <a:stretch/>
        </p:blipFill>
        <p:spPr>
          <a:xfrm>
            <a:off x="0" y="2228193"/>
            <a:ext cx="6385034" cy="3127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8725D2-0695-4BA7-8203-5355A339F1A6}"/>
              </a:ext>
            </a:extLst>
          </p:cNvPr>
          <p:cNvSpPr txBox="1"/>
          <p:nvPr/>
        </p:nvSpPr>
        <p:spPr>
          <a:xfrm>
            <a:off x="1003738" y="804041"/>
            <a:ext cx="605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terms of the vector potential, Ampere’s law becomes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3BBBE-17B8-4F2F-85CE-AE8A29AAA850}"/>
              </a:ext>
            </a:extLst>
          </p:cNvPr>
          <p:cNvSpPr txBox="1"/>
          <p:nvPr/>
        </p:nvSpPr>
        <p:spPr>
          <a:xfrm>
            <a:off x="6243144" y="4156483"/>
            <a:ext cx="290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Second derivative rule #5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A58A8-E847-4FE7-B3A2-E46BC8B8C9CF}"/>
              </a:ext>
            </a:extLst>
          </p:cNvPr>
          <p:cNvSpPr txBox="1"/>
          <p:nvPr/>
        </p:nvSpPr>
        <p:spPr>
          <a:xfrm>
            <a:off x="6412767" y="2932386"/>
            <a:ext cx="1692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 of </a:t>
            </a:r>
            <a:r>
              <a:rPr lang="en-US" sz="2000" b="1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0CEEB-7008-42C4-82B7-0654EE095604}"/>
              </a:ext>
            </a:extLst>
          </p:cNvPr>
          <p:cNvSpPr/>
          <p:nvPr/>
        </p:nvSpPr>
        <p:spPr>
          <a:xfrm>
            <a:off x="3846786" y="4419602"/>
            <a:ext cx="667407" cy="7094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46" t="26909"/>
          <a:stretch/>
        </p:blipFill>
        <p:spPr>
          <a:xfrm>
            <a:off x="1192924" y="2364828"/>
            <a:ext cx="7951076" cy="4233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2792E-A80A-468F-9BE1-6CC427D0DC54}"/>
              </a:ext>
            </a:extLst>
          </p:cNvPr>
          <p:cNvSpPr txBox="1"/>
          <p:nvPr/>
        </p:nvSpPr>
        <p:spPr>
          <a:xfrm>
            <a:off x="914400" y="935421"/>
            <a:ext cx="5281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add the gradient of any scalar function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 to </a:t>
            </a:r>
            <a:r>
              <a:rPr lang="en-US" sz="2000" b="1" dirty="0"/>
              <a:t>A</a:t>
            </a:r>
            <a:r>
              <a:rPr lang="en-US" sz="2000" dirty="0"/>
              <a:t> without changing </a:t>
            </a:r>
            <a:r>
              <a:rPr lang="en-US" sz="2000" b="1" dirty="0"/>
              <a:t>B,</a:t>
            </a:r>
          </a:p>
          <a:p>
            <a:r>
              <a:rPr lang="en-US" sz="2000" dirty="0"/>
              <a:t>because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562A8-AA7B-4065-A20C-FD2DDC01A5C1}"/>
              </a:ext>
            </a:extLst>
          </p:cNvPr>
          <p:cNvSpPr txBox="1"/>
          <p:nvPr/>
        </p:nvSpPr>
        <p:spPr>
          <a:xfrm flipH="1">
            <a:off x="1280685" y="3216166"/>
            <a:ext cx="6269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C5AF0-2F3E-4171-9CB3-186E6A1B7E54}"/>
              </a:ext>
            </a:extLst>
          </p:cNvPr>
          <p:cNvSpPr txBox="1"/>
          <p:nvPr/>
        </p:nvSpPr>
        <p:spPr>
          <a:xfrm flipH="1">
            <a:off x="2668053" y="3752195"/>
            <a:ext cx="6269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A0F68-6C23-4FD7-B629-A6A83DBBB3B6}"/>
              </a:ext>
            </a:extLst>
          </p:cNvPr>
          <p:cNvSpPr txBox="1"/>
          <p:nvPr/>
        </p:nvSpPr>
        <p:spPr>
          <a:xfrm>
            <a:off x="5044967" y="4650826"/>
            <a:ext cx="17394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choose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E80C2-E88A-4940-A5CF-64D4A17EC155}"/>
              </a:ext>
            </a:extLst>
          </p:cNvPr>
          <p:cNvSpPr/>
          <p:nvPr/>
        </p:nvSpPr>
        <p:spPr>
          <a:xfrm>
            <a:off x="5168462" y="5358839"/>
            <a:ext cx="127259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        So that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AC558-4744-4278-B992-E4565EF20137}"/>
              </a:ext>
            </a:extLst>
          </p:cNvPr>
          <p:cNvSpPr txBox="1"/>
          <p:nvPr/>
        </p:nvSpPr>
        <p:spPr>
          <a:xfrm>
            <a:off x="3673367" y="5791202"/>
            <a:ext cx="31110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Remembering the solution to Poisson’s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3C423-BBE9-479F-947C-F3A4F70C939A}"/>
              </a:ext>
            </a:extLst>
          </p:cNvPr>
          <p:cNvSpPr txBox="1"/>
          <p:nvPr/>
        </p:nvSpPr>
        <p:spPr>
          <a:xfrm>
            <a:off x="430924" y="555471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656493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245"/>
          <a:stretch/>
        </p:blipFill>
        <p:spPr>
          <a:xfrm>
            <a:off x="709387" y="1114096"/>
            <a:ext cx="7725226" cy="5743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DE3CA-8C29-4FCB-85F6-E273BF8011D5}"/>
              </a:ext>
            </a:extLst>
          </p:cNvPr>
          <p:cNvSpPr txBox="1"/>
          <p:nvPr/>
        </p:nvSpPr>
        <p:spPr>
          <a:xfrm>
            <a:off x="930165" y="388883"/>
            <a:ext cx="453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this choice of “gauge”, Ampere’s law simplifies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24B31-54DA-4A0C-A4A7-101A9C894889}"/>
              </a:ext>
            </a:extLst>
          </p:cNvPr>
          <p:cNvSpPr txBox="1"/>
          <p:nvPr/>
        </p:nvSpPr>
        <p:spPr>
          <a:xfrm>
            <a:off x="972207" y="1886617"/>
            <a:ext cx="776699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This is a Poisson’s equation for each component of the vector potential </a:t>
            </a:r>
            <a:r>
              <a:rPr lang="en-US" sz="2000" b="1" dirty="0"/>
              <a:t>A</a:t>
            </a:r>
          </a:p>
          <a:p>
            <a:endParaRPr lang="en-US" sz="2000" b="1" dirty="0"/>
          </a:p>
          <a:p>
            <a:r>
              <a:rPr lang="en-US" sz="2000" dirty="0"/>
              <a:t>We already know the solution from Chapter 2.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1245014-E5FA-4C7F-B387-9838D1EBBD63}"/>
              </a:ext>
            </a:extLst>
          </p:cNvPr>
          <p:cNvSpPr/>
          <p:nvPr/>
        </p:nvSpPr>
        <p:spPr>
          <a:xfrm>
            <a:off x="6017172" y="2555220"/>
            <a:ext cx="1634359" cy="2389897"/>
          </a:xfrm>
          <a:custGeom>
            <a:avLst/>
            <a:gdLst>
              <a:gd name="connsiteX0" fmla="*/ 0 w 1634359"/>
              <a:gd name="connsiteY0" fmla="*/ 56601 h 2389897"/>
              <a:gd name="connsiteX1" fmla="*/ 656897 w 1634359"/>
              <a:gd name="connsiteY1" fmla="*/ 46090 h 2389897"/>
              <a:gd name="connsiteX2" fmla="*/ 756745 w 1634359"/>
              <a:gd name="connsiteY2" fmla="*/ 56601 h 2389897"/>
              <a:gd name="connsiteX3" fmla="*/ 777766 w 1634359"/>
              <a:gd name="connsiteY3" fmla="*/ 67111 h 2389897"/>
              <a:gd name="connsiteX4" fmla="*/ 804042 w 1634359"/>
              <a:gd name="connsiteY4" fmla="*/ 82877 h 2389897"/>
              <a:gd name="connsiteX5" fmla="*/ 851338 w 1634359"/>
              <a:gd name="connsiteY5" fmla="*/ 98642 h 2389897"/>
              <a:gd name="connsiteX6" fmla="*/ 919656 w 1634359"/>
              <a:gd name="connsiteY6" fmla="*/ 130173 h 2389897"/>
              <a:gd name="connsiteX7" fmla="*/ 977462 w 1634359"/>
              <a:gd name="connsiteY7" fmla="*/ 151194 h 2389897"/>
              <a:gd name="connsiteX8" fmla="*/ 1014249 w 1634359"/>
              <a:gd name="connsiteY8" fmla="*/ 172214 h 2389897"/>
              <a:gd name="connsiteX9" fmla="*/ 1098331 w 1634359"/>
              <a:gd name="connsiteY9" fmla="*/ 203746 h 2389897"/>
              <a:gd name="connsiteX10" fmla="*/ 1135118 w 1634359"/>
              <a:gd name="connsiteY10" fmla="*/ 235277 h 2389897"/>
              <a:gd name="connsiteX11" fmla="*/ 1161394 w 1634359"/>
              <a:gd name="connsiteY11" fmla="*/ 251042 h 2389897"/>
              <a:gd name="connsiteX12" fmla="*/ 1182414 w 1634359"/>
              <a:gd name="connsiteY12" fmla="*/ 261552 h 2389897"/>
              <a:gd name="connsiteX13" fmla="*/ 1198180 w 1634359"/>
              <a:gd name="connsiteY13" fmla="*/ 277318 h 2389897"/>
              <a:gd name="connsiteX14" fmla="*/ 1213945 w 1634359"/>
              <a:gd name="connsiteY14" fmla="*/ 287828 h 2389897"/>
              <a:gd name="connsiteX15" fmla="*/ 1250731 w 1634359"/>
              <a:gd name="connsiteY15" fmla="*/ 319359 h 2389897"/>
              <a:gd name="connsiteX16" fmla="*/ 1266497 w 1634359"/>
              <a:gd name="connsiteY16" fmla="*/ 345635 h 2389897"/>
              <a:gd name="connsiteX17" fmla="*/ 1287518 w 1634359"/>
              <a:gd name="connsiteY17" fmla="*/ 361401 h 2389897"/>
              <a:gd name="connsiteX18" fmla="*/ 1303283 w 1634359"/>
              <a:gd name="connsiteY18" fmla="*/ 382421 h 2389897"/>
              <a:gd name="connsiteX19" fmla="*/ 1355835 w 1634359"/>
              <a:gd name="connsiteY19" fmla="*/ 424463 h 2389897"/>
              <a:gd name="connsiteX20" fmla="*/ 1366345 w 1634359"/>
              <a:gd name="connsiteY20" fmla="*/ 445483 h 2389897"/>
              <a:gd name="connsiteX21" fmla="*/ 1418897 w 1634359"/>
              <a:gd name="connsiteY21" fmla="*/ 487525 h 2389897"/>
              <a:gd name="connsiteX22" fmla="*/ 1445173 w 1634359"/>
              <a:gd name="connsiteY22" fmla="*/ 524311 h 2389897"/>
              <a:gd name="connsiteX23" fmla="*/ 1466194 w 1634359"/>
              <a:gd name="connsiteY23" fmla="*/ 540077 h 2389897"/>
              <a:gd name="connsiteX24" fmla="*/ 1497725 w 1634359"/>
              <a:gd name="connsiteY24" fmla="*/ 587373 h 2389897"/>
              <a:gd name="connsiteX25" fmla="*/ 1529256 w 1634359"/>
              <a:gd name="connsiteY25" fmla="*/ 613649 h 2389897"/>
              <a:gd name="connsiteX26" fmla="*/ 1545021 w 1634359"/>
              <a:gd name="connsiteY26" fmla="*/ 655690 h 2389897"/>
              <a:gd name="connsiteX27" fmla="*/ 1560787 w 1634359"/>
              <a:gd name="connsiteY27" fmla="*/ 676711 h 2389897"/>
              <a:gd name="connsiteX28" fmla="*/ 1587062 w 1634359"/>
              <a:gd name="connsiteY28" fmla="*/ 755539 h 2389897"/>
              <a:gd name="connsiteX29" fmla="*/ 1597573 w 1634359"/>
              <a:gd name="connsiteY29" fmla="*/ 797580 h 2389897"/>
              <a:gd name="connsiteX30" fmla="*/ 1613338 w 1634359"/>
              <a:gd name="connsiteY30" fmla="*/ 834366 h 2389897"/>
              <a:gd name="connsiteX31" fmla="*/ 1618594 w 1634359"/>
              <a:gd name="connsiteY31" fmla="*/ 907939 h 2389897"/>
              <a:gd name="connsiteX32" fmla="*/ 1629104 w 1634359"/>
              <a:gd name="connsiteY32" fmla="*/ 934214 h 2389897"/>
              <a:gd name="connsiteX33" fmla="*/ 1634359 w 1634359"/>
              <a:gd name="connsiteY33" fmla="*/ 1118146 h 2389897"/>
              <a:gd name="connsiteX34" fmla="*/ 1623849 w 1634359"/>
              <a:gd name="connsiteY34" fmla="*/ 1265290 h 2389897"/>
              <a:gd name="connsiteX35" fmla="*/ 1618594 w 1634359"/>
              <a:gd name="connsiteY35" fmla="*/ 1281056 h 2389897"/>
              <a:gd name="connsiteX36" fmla="*/ 1613338 w 1634359"/>
              <a:gd name="connsiteY36" fmla="*/ 1328352 h 2389897"/>
              <a:gd name="connsiteX37" fmla="*/ 1602828 w 1634359"/>
              <a:gd name="connsiteY37" fmla="*/ 1344118 h 2389897"/>
              <a:gd name="connsiteX38" fmla="*/ 1587062 w 1634359"/>
              <a:gd name="connsiteY38" fmla="*/ 1365139 h 2389897"/>
              <a:gd name="connsiteX39" fmla="*/ 1571297 w 1634359"/>
              <a:gd name="connsiteY39" fmla="*/ 1412435 h 2389897"/>
              <a:gd name="connsiteX40" fmla="*/ 1566042 w 1634359"/>
              <a:gd name="connsiteY40" fmla="*/ 1433456 h 2389897"/>
              <a:gd name="connsiteX41" fmla="*/ 1539766 w 1634359"/>
              <a:gd name="connsiteY41" fmla="*/ 1501773 h 2389897"/>
              <a:gd name="connsiteX42" fmla="*/ 1524000 w 1634359"/>
              <a:gd name="connsiteY42" fmla="*/ 1522794 h 2389897"/>
              <a:gd name="connsiteX43" fmla="*/ 1487214 w 1634359"/>
              <a:gd name="connsiteY43" fmla="*/ 1601621 h 2389897"/>
              <a:gd name="connsiteX44" fmla="*/ 1471449 w 1634359"/>
              <a:gd name="connsiteY44" fmla="*/ 1638408 h 2389897"/>
              <a:gd name="connsiteX45" fmla="*/ 1455683 w 1634359"/>
              <a:gd name="connsiteY45" fmla="*/ 1664683 h 2389897"/>
              <a:gd name="connsiteX46" fmla="*/ 1450428 w 1634359"/>
              <a:gd name="connsiteY46" fmla="*/ 1685704 h 2389897"/>
              <a:gd name="connsiteX47" fmla="*/ 1424152 w 1634359"/>
              <a:gd name="connsiteY47" fmla="*/ 1733001 h 2389897"/>
              <a:gd name="connsiteX48" fmla="*/ 1408387 w 1634359"/>
              <a:gd name="connsiteY48" fmla="*/ 1748766 h 2389897"/>
              <a:gd name="connsiteX49" fmla="*/ 1355835 w 1634359"/>
              <a:gd name="connsiteY49" fmla="*/ 1811828 h 2389897"/>
              <a:gd name="connsiteX50" fmla="*/ 1329559 w 1634359"/>
              <a:gd name="connsiteY50" fmla="*/ 1832849 h 2389897"/>
              <a:gd name="connsiteX51" fmla="*/ 1313794 w 1634359"/>
              <a:gd name="connsiteY51" fmla="*/ 1859125 h 2389897"/>
              <a:gd name="connsiteX52" fmla="*/ 1298028 w 1634359"/>
              <a:gd name="connsiteY52" fmla="*/ 1890656 h 2389897"/>
              <a:gd name="connsiteX53" fmla="*/ 1282262 w 1634359"/>
              <a:gd name="connsiteY53" fmla="*/ 1906421 h 2389897"/>
              <a:gd name="connsiteX54" fmla="*/ 1250731 w 1634359"/>
              <a:gd name="connsiteY54" fmla="*/ 1964228 h 2389897"/>
              <a:gd name="connsiteX55" fmla="*/ 1234966 w 1634359"/>
              <a:gd name="connsiteY55" fmla="*/ 1985249 h 2389897"/>
              <a:gd name="connsiteX56" fmla="*/ 1219200 w 1634359"/>
              <a:gd name="connsiteY56" fmla="*/ 2011525 h 2389897"/>
              <a:gd name="connsiteX57" fmla="*/ 1187669 w 1634359"/>
              <a:gd name="connsiteY57" fmla="*/ 2048311 h 2389897"/>
              <a:gd name="connsiteX58" fmla="*/ 1182414 w 1634359"/>
              <a:gd name="connsiteY58" fmla="*/ 2069332 h 2389897"/>
              <a:gd name="connsiteX59" fmla="*/ 1150883 w 1634359"/>
              <a:gd name="connsiteY59" fmla="*/ 2116628 h 2389897"/>
              <a:gd name="connsiteX60" fmla="*/ 1129862 w 1634359"/>
              <a:gd name="connsiteY60" fmla="*/ 2148159 h 2389897"/>
              <a:gd name="connsiteX61" fmla="*/ 1119352 w 1634359"/>
              <a:gd name="connsiteY61" fmla="*/ 2158670 h 2389897"/>
              <a:gd name="connsiteX62" fmla="*/ 1114097 w 1634359"/>
              <a:gd name="connsiteY62" fmla="*/ 2174435 h 2389897"/>
              <a:gd name="connsiteX63" fmla="*/ 1093076 w 1634359"/>
              <a:gd name="connsiteY63" fmla="*/ 2205966 h 2389897"/>
              <a:gd name="connsiteX64" fmla="*/ 1045780 w 1634359"/>
              <a:gd name="connsiteY64" fmla="*/ 2305814 h 2389897"/>
              <a:gd name="connsiteX65" fmla="*/ 1030014 w 1634359"/>
              <a:gd name="connsiteY65" fmla="*/ 2321580 h 2389897"/>
              <a:gd name="connsiteX66" fmla="*/ 1014249 w 1634359"/>
              <a:gd name="connsiteY66" fmla="*/ 2363621 h 2389897"/>
              <a:gd name="connsiteX67" fmla="*/ 1003738 w 1634359"/>
              <a:gd name="connsiteY67" fmla="*/ 2374132 h 2389897"/>
              <a:gd name="connsiteX68" fmla="*/ 998483 w 1634359"/>
              <a:gd name="connsiteY68" fmla="*/ 2389897 h 238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34359" h="2389897">
                <a:moveTo>
                  <a:pt x="0" y="56601"/>
                </a:moveTo>
                <a:cubicBezTo>
                  <a:pt x="224782" y="-55790"/>
                  <a:pt x="34238" y="31381"/>
                  <a:pt x="656897" y="46090"/>
                </a:cubicBezTo>
                <a:cubicBezTo>
                  <a:pt x="665562" y="46295"/>
                  <a:pt x="745717" y="55376"/>
                  <a:pt x="756745" y="56601"/>
                </a:cubicBezTo>
                <a:cubicBezTo>
                  <a:pt x="763752" y="60104"/>
                  <a:pt x="770918" y="63306"/>
                  <a:pt x="777766" y="67111"/>
                </a:cubicBezTo>
                <a:cubicBezTo>
                  <a:pt x="786695" y="72072"/>
                  <a:pt x="794654" y="78853"/>
                  <a:pt x="804042" y="82877"/>
                </a:cubicBezTo>
                <a:cubicBezTo>
                  <a:pt x="819316" y="89423"/>
                  <a:pt x="836474" y="91210"/>
                  <a:pt x="851338" y="98642"/>
                </a:cubicBezTo>
                <a:cubicBezTo>
                  <a:pt x="879842" y="112894"/>
                  <a:pt x="889052" y="118271"/>
                  <a:pt x="919656" y="130173"/>
                </a:cubicBezTo>
                <a:cubicBezTo>
                  <a:pt x="938765" y="137604"/>
                  <a:pt x="958726" y="142867"/>
                  <a:pt x="977462" y="151194"/>
                </a:cubicBezTo>
                <a:cubicBezTo>
                  <a:pt x="990368" y="156930"/>
                  <a:pt x="1001310" y="166553"/>
                  <a:pt x="1014249" y="172214"/>
                </a:cubicBezTo>
                <a:cubicBezTo>
                  <a:pt x="1061836" y="193033"/>
                  <a:pt x="1056197" y="180764"/>
                  <a:pt x="1098331" y="203746"/>
                </a:cubicBezTo>
                <a:cubicBezTo>
                  <a:pt x="1129966" y="221002"/>
                  <a:pt x="1109197" y="215837"/>
                  <a:pt x="1135118" y="235277"/>
                </a:cubicBezTo>
                <a:cubicBezTo>
                  <a:pt x="1143289" y="241405"/>
                  <a:pt x="1152465" y="246082"/>
                  <a:pt x="1161394" y="251042"/>
                </a:cubicBezTo>
                <a:cubicBezTo>
                  <a:pt x="1168242" y="254846"/>
                  <a:pt x="1176039" y="256999"/>
                  <a:pt x="1182414" y="261552"/>
                </a:cubicBezTo>
                <a:cubicBezTo>
                  <a:pt x="1188462" y="265872"/>
                  <a:pt x="1192470" y="272560"/>
                  <a:pt x="1198180" y="277318"/>
                </a:cubicBezTo>
                <a:cubicBezTo>
                  <a:pt x="1203032" y="281361"/>
                  <a:pt x="1208690" y="284325"/>
                  <a:pt x="1213945" y="287828"/>
                </a:cubicBezTo>
                <a:cubicBezTo>
                  <a:pt x="1245801" y="335611"/>
                  <a:pt x="1193685" y="262313"/>
                  <a:pt x="1250731" y="319359"/>
                </a:cubicBezTo>
                <a:cubicBezTo>
                  <a:pt x="1257954" y="326582"/>
                  <a:pt x="1259771" y="337948"/>
                  <a:pt x="1266497" y="345635"/>
                </a:cubicBezTo>
                <a:cubicBezTo>
                  <a:pt x="1272265" y="352227"/>
                  <a:pt x="1281325" y="355208"/>
                  <a:pt x="1287518" y="361401"/>
                </a:cubicBezTo>
                <a:cubicBezTo>
                  <a:pt x="1293711" y="367594"/>
                  <a:pt x="1297464" y="375875"/>
                  <a:pt x="1303283" y="382421"/>
                </a:cubicBezTo>
                <a:cubicBezTo>
                  <a:pt x="1328806" y="411134"/>
                  <a:pt x="1325515" y="406270"/>
                  <a:pt x="1355835" y="424463"/>
                </a:cubicBezTo>
                <a:cubicBezTo>
                  <a:pt x="1359338" y="431470"/>
                  <a:pt x="1360806" y="439944"/>
                  <a:pt x="1366345" y="445483"/>
                </a:cubicBezTo>
                <a:cubicBezTo>
                  <a:pt x="1404563" y="483701"/>
                  <a:pt x="1394752" y="457344"/>
                  <a:pt x="1418897" y="487525"/>
                </a:cubicBezTo>
                <a:cubicBezTo>
                  <a:pt x="1428311" y="499292"/>
                  <a:pt x="1435092" y="513110"/>
                  <a:pt x="1445173" y="524311"/>
                </a:cubicBezTo>
                <a:cubicBezTo>
                  <a:pt x="1451032" y="530821"/>
                  <a:pt x="1460001" y="533884"/>
                  <a:pt x="1466194" y="540077"/>
                </a:cubicBezTo>
                <a:cubicBezTo>
                  <a:pt x="1483573" y="557456"/>
                  <a:pt x="1482717" y="567362"/>
                  <a:pt x="1497725" y="587373"/>
                </a:cubicBezTo>
                <a:cubicBezTo>
                  <a:pt x="1507843" y="600864"/>
                  <a:pt x="1515901" y="604746"/>
                  <a:pt x="1529256" y="613649"/>
                </a:cubicBezTo>
                <a:cubicBezTo>
                  <a:pt x="1533189" y="625448"/>
                  <a:pt x="1539786" y="646266"/>
                  <a:pt x="1545021" y="655690"/>
                </a:cubicBezTo>
                <a:cubicBezTo>
                  <a:pt x="1549275" y="663347"/>
                  <a:pt x="1555532" y="669704"/>
                  <a:pt x="1560787" y="676711"/>
                </a:cubicBezTo>
                <a:cubicBezTo>
                  <a:pt x="1577073" y="720142"/>
                  <a:pt x="1575812" y="713352"/>
                  <a:pt x="1587062" y="755539"/>
                </a:cubicBezTo>
                <a:cubicBezTo>
                  <a:pt x="1590784" y="769496"/>
                  <a:pt x="1593005" y="783876"/>
                  <a:pt x="1597573" y="797580"/>
                </a:cubicBezTo>
                <a:cubicBezTo>
                  <a:pt x="1601792" y="810236"/>
                  <a:pt x="1608083" y="822104"/>
                  <a:pt x="1613338" y="834366"/>
                </a:cubicBezTo>
                <a:cubicBezTo>
                  <a:pt x="1615090" y="858890"/>
                  <a:pt x="1614759" y="883653"/>
                  <a:pt x="1618594" y="907939"/>
                </a:cubicBezTo>
                <a:cubicBezTo>
                  <a:pt x="1620065" y="917257"/>
                  <a:pt x="1628399" y="924807"/>
                  <a:pt x="1629104" y="934214"/>
                </a:cubicBezTo>
                <a:cubicBezTo>
                  <a:pt x="1633691" y="995378"/>
                  <a:pt x="1632607" y="1056835"/>
                  <a:pt x="1634359" y="1118146"/>
                </a:cubicBezTo>
                <a:cubicBezTo>
                  <a:pt x="1630856" y="1167194"/>
                  <a:pt x="1628585" y="1216346"/>
                  <a:pt x="1623849" y="1265290"/>
                </a:cubicBezTo>
                <a:cubicBezTo>
                  <a:pt x="1623315" y="1270804"/>
                  <a:pt x="1619505" y="1275592"/>
                  <a:pt x="1618594" y="1281056"/>
                </a:cubicBezTo>
                <a:cubicBezTo>
                  <a:pt x="1615986" y="1296703"/>
                  <a:pt x="1617185" y="1312963"/>
                  <a:pt x="1613338" y="1328352"/>
                </a:cubicBezTo>
                <a:cubicBezTo>
                  <a:pt x="1611806" y="1334479"/>
                  <a:pt x="1606499" y="1338978"/>
                  <a:pt x="1602828" y="1344118"/>
                </a:cubicBezTo>
                <a:cubicBezTo>
                  <a:pt x="1597737" y="1351245"/>
                  <a:pt x="1592317" y="1358132"/>
                  <a:pt x="1587062" y="1365139"/>
                </a:cubicBezTo>
                <a:cubicBezTo>
                  <a:pt x="1581807" y="1380904"/>
                  <a:pt x="1576184" y="1396552"/>
                  <a:pt x="1571297" y="1412435"/>
                </a:cubicBezTo>
                <a:cubicBezTo>
                  <a:pt x="1569173" y="1419338"/>
                  <a:pt x="1568117" y="1426538"/>
                  <a:pt x="1566042" y="1433456"/>
                </a:cubicBezTo>
                <a:cubicBezTo>
                  <a:pt x="1560160" y="1453063"/>
                  <a:pt x="1549241" y="1484402"/>
                  <a:pt x="1539766" y="1501773"/>
                </a:cubicBezTo>
                <a:cubicBezTo>
                  <a:pt x="1535572" y="1509462"/>
                  <a:pt x="1529255" y="1515787"/>
                  <a:pt x="1524000" y="1522794"/>
                </a:cubicBezTo>
                <a:cubicBezTo>
                  <a:pt x="1491807" y="1619374"/>
                  <a:pt x="1526904" y="1527910"/>
                  <a:pt x="1487214" y="1601621"/>
                </a:cubicBezTo>
                <a:cubicBezTo>
                  <a:pt x="1480889" y="1613367"/>
                  <a:pt x="1477415" y="1626476"/>
                  <a:pt x="1471449" y="1638408"/>
                </a:cubicBezTo>
                <a:cubicBezTo>
                  <a:pt x="1466881" y="1647544"/>
                  <a:pt x="1460938" y="1655925"/>
                  <a:pt x="1455683" y="1664683"/>
                </a:cubicBezTo>
                <a:cubicBezTo>
                  <a:pt x="1453931" y="1671690"/>
                  <a:pt x="1452964" y="1678941"/>
                  <a:pt x="1450428" y="1685704"/>
                </a:cubicBezTo>
                <a:cubicBezTo>
                  <a:pt x="1446684" y="1695689"/>
                  <a:pt x="1429171" y="1726309"/>
                  <a:pt x="1424152" y="1733001"/>
                </a:cubicBezTo>
                <a:cubicBezTo>
                  <a:pt x="1419693" y="1738946"/>
                  <a:pt x="1413145" y="1743057"/>
                  <a:pt x="1408387" y="1748766"/>
                </a:cubicBezTo>
                <a:cubicBezTo>
                  <a:pt x="1387027" y="1774397"/>
                  <a:pt x="1378285" y="1792184"/>
                  <a:pt x="1355835" y="1811828"/>
                </a:cubicBezTo>
                <a:cubicBezTo>
                  <a:pt x="1347394" y="1819214"/>
                  <a:pt x="1338318" y="1825842"/>
                  <a:pt x="1329559" y="1832849"/>
                </a:cubicBezTo>
                <a:cubicBezTo>
                  <a:pt x="1324304" y="1841608"/>
                  <a:pt x="1318685" y="1850158"/>
                  <a:pt x="1313794" y="1859125"/>
                </a:cubicBezTo>
                <a:cubicBezTo>
                  <a:pt x="1308167" y="1869441"/>
                  <a:pt x="1304546" y="1880879"/>
                  <a:pt x="1298028" y="1890656"/>
                </a:cubicBezTo>
                <a:cubicBezTo>
                  <a:pt x="1293905" y="1896840"/>
                  <a:pt x="1287517" y="1901166"/>
                  <a:pt x="1282262" y="1906421"/>
                </a:cubicBezTo>
                <a:cubicBezTo>
                  <a:pt x="1270290" y="1930366"/>
                  <a:pt x="1265275" y="1942411"/>
                  <a:pt x="1250731" y="1964228"/>
                </a:cubicBezTo>
                <a:cubicBezTo>
                  <a:pt x="1245873" y="1971516"/>
                  <a:pt x="1239824" y="1977961"/>
                  <a:pt x="1234966" y="1985249"/>
                </a:cubicBezTo>
                <a:cubicBezTo>
                  <a:pt x="1229300" y="1993748"/>
                  <a:pt x="1224866" y="2003026"/>
                  <a:pt x="1219200" y="2011525"/>
                </a:cubicBezTo>
                <a:cubicBezTo>
                  <a:pt x="1205714" y="2031754"/>
                  <a:pt x="1203911" y="2032070"/>
                  <a:pt x="1187669" y="2048311"/>
                </a:cubicBezTo>
                <a:cubicBezTo>
                  <a:pt x="1185917" y="2055318"/>
                  <a:pt x="1185644" y="2062872"/>
                  <a:pt x="1182414" y="2069332"/>
                </a:cubicBezTo>
                <a:cubicBezTo>
                  <a:pt x="1182402" y="2069356"/>
                  <a:pt x="1156145" y="2108734"/>
                  <a:pt x="1150883" y="2116628"/>
                </a:cubicBezTo>
                <a:cubicBezTo>
                  <a:pt x="1150878" y="2116636"/>
                  <a:pt x="1129869" y="2148152"/>
                  <a:pt x="1129862" y="2148159"/>
                </a:cubicBezTo>
                <a:lnTo>
                  <a:pt x="1119352" y="2158670"/>
                </a:lnTo>
                <a:cubicBezTo>
                  <a:pt x="1117600" y="2163925"/>
                  <a:pt x="1116787" y="2169593"/>
                  <a:pt x="1114097" y="2174435"/>
                </a:cubicBezTo>
                <a:cubicBezTo>
                  <a:pt x="1107962" y="2185477"/>
                  <a:pt x="1098052" y="2194355"/>
                  <a:pt x="1093076" y="2205966"/>
                </a:cubicBezTo>
                <a:cubicBezTo>
                  <a:pt x="1083203" y="2229004"/>
                  <a:pt x="1065442" y="2279599"/>
                  <a:pt x="1045780" y="2305814"/>
                </a:cubicBezTo>
                <a:cubicBezTo>
                  <a:pt x="1041321" y="2311760"/>
                  <a:pt x="1035269" y="2316325"/>
                  <a:pt x="1030014" y="2321580"/>
                </a:cubicBezTo>
                <a:cubicBezTo>
                  <a:pt x="1026204" y="2333012"/>
                  <a:pt x="1019277" y="2354822"/>
                  <a:pt x="1014249" y="2363621"/>
                </a:cubicBezTo>
                <a:cubicBezTo>
                  <a:pt x="1011791" y="2367923"/>
                  <a:pt x="1007242" y="2370628"/>
                  <a:pt x="1003738" y="2374132"/>
                </a:cubicBezTo>
                <a:lnTo>
                  <a:pt x="998483" y="2389897"/>
                </a:ln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36BE2-9794-4E36-A2B8-23AB9CAA4C09}"/>
              </a:ext>
            </a:extLst>
          </p:cNvPr>
          <p:cNvSpPr/>
          <p:nvPr/>
        </p:nvSpPr>
        <p:spPr>
          <a:xfrm>
            <a:off x="6458607" y="3526221"/>
            <a:ext cx="704193" cy="509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D69C5-EE17-43B0-874B-428C46A33907}"/>
              </a:ext>
            </a:extLst>
          </p:cNvPr>
          <p:cNvSpPr/>
          <p:nvPr/>
        </p:nvSpPr>
        <p:spPr>
          <a:xfrm>
            <a:off x="7604232" y="2617076"/>
            <a:ext cx="567558" cy="567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7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91" b="41992"/>
          <a:stretch/>
        </p:blipFill>
        <p:spPr>
          <a:xfrm>
            <a:off x="596707" y="698938"/>
            <a:ext cx="7950585" cy="3279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A694B-F2CB-404D-81F2-75B1B8F7808A}"/>
              </a:ext>
            </a:extLst>
          </p:cNvPr>
          <p:cNvSpPr txBox="1"/>
          <p:nvPr/>
        </p:nvSpPr>
        <p:spPr>
          <a:xfrm flipH="1">
            <a:off x="8931" y="26277"/>
            <a:ext cx="25713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the current is confined to a thin wire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CB7B1-CEC8-4970-8E7F-277443355B7B}"/>
              </a:ext>
            </a:extLst>
          </p:cNvPr>
          <p:cNvSpPr txBox="1"/>
          <p:nvPr/>
        </p:nvSpPr>
        <p:spPr>
          <a:xfrm flipH="1">
            <a:off x="282196" y="2128348"/>
            <a:ext cx="25713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the current is confined to a surface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EFAB4-DC41-49BC-ACC6-9AAB88FF73F6}"/>
              </a:ext>
            </a:extLst>
          </p:cNvPr>
          <p:cNvSpPr txBox="1"/>
          <p:nvPr/>
        </p:nvSpPr>
        <p:spPr>
          <a:xfrm>
            <a:off x="425668" y="4104290"/>
            <a:ext cx="829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vector potential tends to be in the same direction as the current, or at least in the direction of the part of the current closest to the field point.</a:t>
            </a:r>
          </a:p>
        </p:txBody>
      </p:sp>
    </p:spTree>
    <p:extLst>
      <p:ext uri="{BB962C8B-B14F-4D97-AF65-F5344CB8AC3E}">
        <p14:creationId xmlns:p14="http://schemas.microsoft.com/office/powerpoint/2010/main" val="239792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55" t="20046"/>
          <a:stretch/>
        </p:blipFill>
        <p:spPr>
          <a:xfrm>
            <a:off x="425668" y="1970690"/>
            <a:ext cx="8718331" cy="3892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D1528-3ADB-4361-B6C2-9E54116B3B52}"/>
              </a:ext>
            </a:extLst>
          </p:cNvPr>
          <p:cNvSpPr txBox="1"/>
          <p:nvPr/>
        </p:nvSpPr>
        <p:spPr>
          <a:xfrm>
            <a:off x="867103" y="683172"/>
            <a:ext cx="614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triangle of magneto statics</a:t>
            </a:r>
          </a:p>
        </p:txBody>
      </p:sp>
    </p:spTree>
    <p:extLst>
      <p:ext uri="{BB962C8B-B14F-4D97-AF65-F5344CB8AC3E}">
        <p14:creationId xmlns:p14="http://schemas.microsoft.com/office/powerpoint/2010/main" val="363261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8971"/>
          <a:stretch/>
        </p:blipFill>
        <p:spPr>
          <a:xfrm>
            <a:off x="742059" y="1794616"/>
            <a:ext cx="7295194" cy="2276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6553"/>
            <a:ext cx="857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Cycloid motion.  Charge accelerated by an </a:t>
            </a:r>
            <a:r>
              <a:rPr lang="en-US" sz="2000" b="1" dirty="0"/>
              <a:t>E</a:t>
            </a:r>
            <a:r>
              <a:rPr lang="en-US" sz="2000" dirty="0"/>
              <a:t>-field in a perpendicular magnetic field.</a:t>
            </a:r>
          </a:p>
        </p:txBody>
      </p:sp>
    </p:spTree>
    <p:extLst>
      <p:ext uri="{BB962C8B-B14F-4D97-AF65-F5344CB8AC3E}">
        <p14:creationId xmlns:p14="http://schemas.microsoft.com/office/powerpoint/2010/main" val="2773034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6" t="16168" r="8503" b="13027"/>
          <a:stretch/>
        </p:blipFill>
        <p:spPr>
          <a:xfrm>
            <a:off x="835572" y="1108840"/>
            <a:ext cx="6989380" cy="4855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7DD39-EE64-4244-A1E5-0DFE56824BF4}"/>
              </a:ext>
            </a:extLst>
          </p:cNvPr>
          <p:cNvSpPr txBox="1"/>
          <p:nvPr/>
        </p:nvSpPr>
        <p:spPr>
          <a:xfrm>
            <a:off x="320566" y="283779"/>
            <a:ext cx="878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solve the differential equations for B, we are going to need boundary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6EC27-0142-4318-8754-D115C0726B5B}"/>
              </a:ext>
            </a:extLst>
          </p:cNvPr>
          <p:cNvSpPr txBox="1"/>
          <p:nvPr/>
        </p:nvSpPr>
        <p:spPr>
          <a:xfrm>
            <a:off x="183931" y="1072058"/>
            <a:ext cx="21966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There are no magnetic charges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02BE8-6970-4288-9060-9095FAB7641F}"/>
              </a:ext>
            </a:extLst>
          </p:cNvPr>
          <p:cNvSpPr txBox="1"/>
          <p:nvPr/>
        </p:nvSpPr>
        <p:spPr>
          <a:xfrm>
            <a:off x="5055476" y="1166648"/>
            <a:ext cx="33422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Integrate both sides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26E65-BEFF-47C1-AB48-3271623C3B01}"/>
              </a:ext>
            </a:extLst>
          </p:cNvPr>
          <p:cNvSpPr txBox="1"/>
          <p:nvPr/>
        </p:nvSpPr>
        <p:spPr>
          <a:xfrm>
            <a:off x="5050221" y="2254470"/>
            <a:ext cx="23083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Divergence theorem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13167-B98E-4320-9477-9C8F66831B57}"/>
              </a:ext>
            </a:extLst>
          </p:cNvPr>
          <p:cNvSpPr txBox="1"/>
          <p:nvPr/>
        </p:nvSpPr>
        <p:spPr>
          <a:xfrm>
            <a:off x="183931" y="6138041"/>
            <a:ext cx="46705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normal component of </a:t>
            </a:r>
            <a:r>
              <a:rPr lang="en-US" sz="2000" b="1" dirty="0"/>
              <a:t>B</a:t>
            </a:r>
            <a:r>
              <a:rPr lang="en-US" sz="2000" dirty="0"/>
              <a:t> is </a:t>
            </a:r>
            <a:r>
              <a:rPr lang="en-US" sz="2000" dirty="0" err="1"/>
              <a:t>condintuous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986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3" y="384428"/>
            <a:ext cx="8844173" cy="6089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E38BF8-82AC-484B-85B7-8B101FE5DCC1}"/>
              </a:ext>
            </a:extLst>
          </p:cNvPr>
          <p:cNvSpPr txBox="1"/>
          <p:nvPr/>
        </p:nvSpPr>
        <p:spPr>
          <a:xfrm>
            <a:off x="6327229" y="352099"/>
            <a:ext cx="231753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Surface current creates a discontinuity in the tangential component of </a:t>
            </a:r>
            <a:r>
              <a:rPr lang="en-US" sz="20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74557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38" t="24501"/>
          <a:stretch/>
        </p:blipFill>
        <p:spPr>
          <a:xfrm>
            <a:off x="2207172" y="2165131"/>
            <a:ext cx="6936828" cy="3742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69B0AA-435F-4BF1-A3F9-47187B2A2B68}"/>
              </a:ext>
            </a:extLst>
          </p:cNvPr>
          <p:cNvSpPr txBox="1"/>
          <p:nvPr/>
        </p:nvSpPr>
        <p:spPr>
          <a:xfrm>
            <a:off x="930166" y="21018"/>
            <a:ext cx="478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boundary conditions on B can be combined into a single vector equation. </a:t>
            </a:r>
          </a:p>
        </p:txBody>
      </p:sp>
    </p:spTree>
    <p:extLst>
      <p:ext uri="{BB962C8B-B14F-4D97-AF65-F5344CB8AC3E}">
        <p14:creationId xmlns:p14="http://schemas.microsoft.com/office/powerpoint/2010/main" val="1844939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347"/>
            <a:ext cx="9144000" cy="34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9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26" y="0"/>
            <a:ext cx="56729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686" y="3084663"/>
            <a:ext cx="5591144" cy="15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855"/>
            <a:ext cx="9144000" cy="38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3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48" y="0"/>
            <a:ext cx="785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8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8" y="0"/>
            <a:ext cx="8235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4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2" y="41914"/>
            <a:ext cx="8386715" cy="67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52" y="144153"/>
            <a:ext cx="5184515" cy="2638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68" y="3009422"/>
            <a:ext cx="4371258" cy="14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2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328" y="116971"/>
            <a:ext cx="5255044" cy="2463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0596"/>
          <a:stretch/>
        </p:blipFill>
        <p:spPr>
          <a:xfrm>
            <a:off x="3233607" y="2904618"/>
            <a:ext cx="5910393" cy="2274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8971" r="72198" b="12931"/>
          <a:stretch/>
        </p:blipFill>
        <p:spPr>
          <a:xfrm>
            <a:off x="159520" y="304294"/>
            <a:ext cx="2484123" cy="1909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643" y="8716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763" y="3136305"/>
            <a:ext cx="4860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=Q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197" y="2822514"/>
            <a:ext cx="245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Equation of motion,</a:t>
            </a:r>
          </a:p>
          <a:p>
            <a:r>
              <a:rPr lang="en-US" sz="2000" dirty="0"/>
              <a:t>Newton’s second law: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7276" y="3679768"/>
            <a:ext cx="368607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Define the “cyclotron frequency”: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597" y="5111911"/>
            <a:ext cx="45378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Take time derivative of the first equation and substitute into the second equation</a:t>
            </a:r>
          </a:p>
        </p:txBody>
      </p:sp>
    </p:spTree>
    <p:extLst>
      <p:ext uri="{BB962C8B-B14F-4D97-AF65-F5344CB8AC3E}">
        <p14:creationId xmlns:p14="http://schemas.microsoft.com/office/powerpoint/2010/main" val="3293115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73" y="98422"/>
            <a:ext cx="3812143" cy="2473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44" y="2378553"/>
            <a:ext cx="5946944" cy="2169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69" y="4404969"/>
            <a:ext cx="8793344" cy="24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0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29" y="311195"/>
            <a:ext cx="6963515" cy="2714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25" y="3025938"/>
            <a:ext cx="7319315" cy="34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11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8" y="177062"/>
            <a:ext cx="9144000" cy="3119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93" y="3296803"/>
            <a:ext cx="6785361" cy="30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0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28" y="1640314"/>
            <a:ext cx="7725944" cy="35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7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1" y="0"/>
            <a:ext cx="6602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2" y="1278771"/>
            <a:ext cx="7319315" cy="43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57" y="199974"/>
            <a:ext cx="4896740" cy="2944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51" y="3255950"/>
            <a:ext cx="6262743" cy="3387470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10800000" flipV="1">
            <a:off x="4289990" y="897308"/>
            <a:ext cx="880217" cy="50420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7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E52F8-A411-4A4C-A3F5-E6E8AADA0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4" t="9526" r="24253" b="5474"/>
          <a:stretch/>
        </p:blipFill>
        <p:spPr>
          <a:xfrm>
            <a:off x="26273" y="520263"/>
            <a:ext cx="4125313" cy="4039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A8951-1DE8-47F7-AEFF-05B8378121F6}"/>
              </a:ext>
            </a:extLst>
          </p:cNvPr>
          <p:cNvSpPr txBox="1"/>
          <p:nvPr/>
        </p:nvSpPr>
        <p:spPr>
          <a:xfrm>
            <a:off x="352097" y="21020"/>
            <a:ext cx="18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</a:t>
            </a:r>
            <a:r>
              <a:rPr lang="en-US" sz="2000" dirty="0"/>
              <a:t>conditions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3A308-EF58-4B05-A883-0B3426E2E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17" t="17370" r="7988" b="26595"/>
          <a:stretch/>
        </p:blipFill>
        <p:spPr>
          <a:xfrm>
            <a:off x="3095296" y="3840394"/>
            <a:ext cx="5896303" cy="29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766" r="7988"/>
          <a:stretch/>
        </p:blipFill>
        <p:spPr>
          <a:xfrm>
            <a:off x="365234" y="152399"/>
            <a:ext cx="8413531" cy="4081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284FF-46FA-4E37-830A-79C385C5ADEF}"/>
              </a:ext>
            </a:extLst>
          </p:cNvPr>
          <p:cNvSpPr txBox="1"/>
          <p:nvPr/>
        </p:nvSpPr>
        <p:spPr>
          <a:xfrm>
            <a:off x="4939860" y="3105810"/>
            <a:ext cx="390984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is the equation of a circle with a moving center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298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485" r="55689"/>
          <a:stretch/>
        </p:blipFill>
        <p:spPr>
          <a:xfrm>
            <a:off x="1756622" y="3096769"/>
            <a:ext cx="3918966" cy="1218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FDA69-DC66-4A99-9609-9385E429868B}"/>
              </a:ext>
            </a:extLst>
          </p:cNvPr>
          <p:cNvSpPr txBox="1"/>
          <p:nvPr/>
        </p:nvSpPr>
        <p:spPr>
          <a:xfrm>
            <a:off x="882869" y="268014"/>
            <a:ext cx="440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work is done by magnetic forces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B069B-821F-44D3-B68A-A892EAC9631D}"/>
              </a:ext>
            </a:extLst>
          </p:cNvPr>
          <p:cNvSpPr txBox="1"/>
          <p:nvPr/>
        </p:nvSpPr>
        <p:spPr>
          <a:xfrm>
            <a:off x="3316013" y="2020929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="1" i="1" dirty="0"/>
              <a:t>l</a:t>
            </a:r>
            <a:r>
              <a:rPr lang="en-US" sz="2000" dirty="0"/>
              <a:t> = </a:t>
            </a:r>
            <a:r>
              <a:rPr lang="en-US" sz="2000" b="1" dirty="0"/>
              <a:t>v</a:t>
            </a:r>
            <a:r>
              <a:rPr lang="en-US" sz="2000" dirty="0"/>
              <a:t> </a:t>
            </a:r>
            <a:r>
              <a:rPr lang="en-US" sz="2000" dirty="0" err="1"/>
              <a:t>dt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F847AB-17B0-4F13-AE7E-6440F639B7E4}"/>
              </a:ext>
            </a:extLst>
          </p:cNvPr>
          <p:cNvSpPr/>
          <p:nvPr/>
        </p:nvSpPr>
        <p:spPr>
          <a:xfrm>
            <a:off x="2448911" y="1550276"/>
            <a:ext cx="383628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3EE902-2E3B-4E6F-82BA-2190DECB0907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832539" y="1734942"/>
            <a:ext cx="1455682" cy="9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F6B5C3-58CC-4D38-852E-4D227357ADB0}"/>
              </a:ext>
            </a:extLst>
          </p:cNvPr>
          <p:cNvSpPr txBox="1"/>
          <p:nvPr/>
        </p:nvSpPr>
        <p:spPr>
          <a:xfrm>
            <a:off x="4361793" y="152850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6006B-AE82-4EA4-9102-6936259DC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21" r="10865" b="40148"/>
          <a:stretch/>
        </p:blipFill>
        <p:spPr>
          <a:xfrm>
            <a:off x="3219490" y="4117701"/>
            <a:ext cx="3874994" cy="873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D74A09-EE60-4C8E-954E-5A26C62287D8}"/>
              </a:ext>
            </a:extLst>
          </p:cNvPr>
          <p:cNvSpPr txBox="1"/>
          <p:nvPr/>
        </p:nvSpPr>
        <p:spPr>
          <a:xfrm>
            <a:off x="3316013" y="528956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6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1024</Words>
  <Application>Microsoft Office PowerPoint</Application>
  <PresentationFormat>On-screen Show (4:3)</PresentationFormat>
  <Paragraphs>165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Symbol</vt:lpstr>
      <vt:lpstr>Office Theme</vt:lpstr>
      <vt:lpstr>E&amp;M1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E&amp;M1</dc:title>
  <dc:creator>Robert Peale</dc:creator>
  <cp:lastModifiedBy>Robert Peale</cp:lastModifiedBy>
  <cp:revision>33</cp:revision>
  <dcterms:created xsi:type="dcterms:W3CDTF">2018-10-17T16:58:25Z</dcterms:created>
  <dcterms:modified xsi:type="dcterms:W3CDTF">2018-10-29T00:27:46Z</dcterms:modified>
</cp:coreProperties>
</file>